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334" r:id="rId4"/>
    <p:sldId id="258" r:id="rId5"/>
    <p:sldId id="259" r:id="rId6"/>
    <p:sldId id="296" r:id="rId7"/>
    <p:sldId id="309" r:id="rId8"/>
    <p:sldId id="323" r:id="rId9"/>
    <p:sldId id="333" r:id="rId10"/>
    <p:sldId id="335" r:id="rId11"/>
    <p:sldId id="330" r:id="rId12"/>
    <p:sldId id="321" r:id="rId13"/>
    <p:sldId id="287" r:id="rId14"/>
  </p:sldIdLst>
  <p:sldSz cx="18288000" cy="10287000"/>
  <p:notesSz cx="6858000" cy="9144000"/>
  <p:embeddedFontLst>
    <p:embeddedFont>
      <p:font typeface="Angella White" panose="020B0604020202020204" charset="0"/>
      <p:regular r:id="rId16"/>
    </p:embeddedFont>
    <p:embeddedFont>
      <p:font typeface="Calibri" panose="020F0502020204030204" pitchFamily="34" charset="0"/>
      <p:regular r:id="rId17"/>
      <p:bold r:id="rId18"/>
      <p:italic r:id="rId19"/>
      <p:boldItalic r:id="rId20"/>
    </p:embeddedFont>
    <p:embeddedFont>
      <p:font typeface="Berlin Sans FB Demi" panose="020E0802020502020306" pitchFamily="34" charset="0"/>
      <p:bold r:id="rId21"/>
    </p:embeddedFont>
    <p:embeddedFont>
      <p:font typeface="HP Simplified" panose="020B0606020204020204" pitchFamily="34" charset="-18"/>
      <p:regular r:id="rId22"/>
      <p:bold r:id="rId23"/>
      <p:italic r:id="rId24"/>
      <p:boldItalic r:id="rId25"/>
    </p:embeddedFont>
    <p:embeddedFont>
      <p:font typeface="Kulachat Serif" panose="020B0604020202020204" charset="-34"/>
      <p:regular r:id="rId26"/>
    </p:embeddedFont>
    <p:embeddedFont>
      <p:font typeface="Kulachat Serif Semi-Bold" panose="020B0604020202020204" charset="-34"/>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62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D8926-2E31-493C-B147-EB5B49B18A43}" type="datetimeFigureOut">
              <a:rPr lang="ro-RO" smtClean="0"/>
              <a:t>18.03.2025</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DAE89-6D8B-4622-AAC5-DDBCBF3839EB}" type="slidenum">
              <a:rPr lang="ro-RO" smtClean="0"/>
              <a:t>‹#›</a:t>
            </a:fld>
            <a:endParaRPr lang="ro-RO"/>
          </a:p>
        </p:txBody>
      </p:sp>
    </p:spTree>
    <p:extLst>
      <p:ext uri="{BB962C8B-B14F-4D97-AF65-F5344CB8AC3E}">
        <p14:creationId xmlns:p14="http://schemas.microsoft.com/office/powerpoint/2010/main" val="2289381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F9DAE89-6D8B-4622-AAC5-DDBCBF3839EB}" type="slidenum">
              <a:rPr lang="ro-RO" smtClean="0"/>
              <a:t>8</a:t>
            </a:fld>
            <a:endParaRPr lang="ro-RO"/>
          </a:p>
        </p:txBody>
      </p:sp>
    </p:spTree>
    <p:extLst>
      <p:ext uri="{BB962C8B-B14F-4D97-AF65-F5344CB8AC3E}">
        <p14:creationId xmlns:p14="http://schemas.microsoft.com/office/powerpoint/2010/main" val="339869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F9DAE89-6D8B-4622-AAC5-DDBCBF3839EB}" type="slidenum">
              <a:rPr lang="ro-RO" smtClean="0"/>
              <a:t>9</a:t>
            </a:fld>
            <a:endParaRPr lang="ro-RO"/>
          </a:p>
        </p:txBody>
      </p:sp>
    </p:spTree>
    <p:extLst>
      <p:ext uri="{BB962C8B-B14F-4D97-AF65-F5344CB8AC3E}">
        <p14:creationId xmlns:p14="http://schemas.microsoft.com/office/powerpoint/2010/main" val="1442841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F9DAE89-6D8B-4622-AAC5-DDBCBF3839EB}" type="slidenum">
              <a:rPr lang="ro-RO" smtClean="0"/>
              <a:t>10</a:t>
            </a:fld>
            <a:endParaRPr lang="ro-RO"/>
          </a:p>
        </p:txBody>
      </p:sp>
    </p:spTree>
    <p:extLst>
      <p:ext uri="{BB962C8B-B14F-4D97-AF65-F5344CB8AC3E}">
        <p14:creationId xmlns:p14="http://schemas.microsoft.com/office/powerpoint/2010/main" val="95551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F9DAE89-6D8B-4622-AAC5-DDBCBF3839EB}" type="slidenum">
              <a:rPr lang="ro-RO" smtClean="0"/>
              <a:t>11</a:t>
            </a:fld>
            <a:endParaRPr lang="ro-RO"/>
          </a:p>
        </p:txBody>
      </p:sp>
    </p:spTree>
    <p:extLst>
      <p:ext uri="{BB962C8B-B14F-4D97-AF65-F5344CB8AC3E}">
        <p14:creationId xmlns:p14="http://schemas.microsoft.com/office/powerpoint/2010/main" val="272600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F9DAE89-6D8B-4622-AAC5-DDBCBF3839EB}" type="slidenum">
              <a:rPr lang="ro-RO" smtClean="0"/>
              <a:t>12</a:t>
            </a:fld>
            <a:endParaRPr lang="ro-RO"/>
          </a:p>
        </p:txBody>
      </p:sp>
    </p:spTree>
    <p:extLst>
      <p:ext uri="{BB962C8B-B14F-4D97-AF65-F5344CB8AC3E}">
        <p14:creationId xmlns:p14="http://schemas.microsoft.com/office/powerpoint/2010/main" val="629764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6.jpeg"/><Relationship Id="rId4" Type="http://schemas.openxmlformats.org/officeDocument/2006/relationships/image" Target="../media/image3.png"/><Relationship Id="rId9"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6.sv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4365004" y="5143500"/>
            <a:ext cx="3616776" cy="7883980"/>
          </a:xfrm>
          <a:custGeom>
            <a:avLst/>
            <a:gdLst/>
            <a:ahLst/>
            <a:cxnLst/>
            <a:rect l="l" t="t" r="r" b="b"/>
            <a:pathLst>
              <a:path w="3616776" h="7883980">
                <a:moveTo>
                  <a:pt x="0" y="0"/>
                </a:moveTo>
                <a:lnTo>
                  <a:pt x="3616775" y="0"/>
                </a:lnTo>
                <a:lnTo>
                  <a:pt x="3616775" y="7883980"/>
                </a:lnTo>
                <a:lnTo>
                  <a:pt x="0" y="7883980"/>
                </a:lnTo>
                <a:lnTo>
                  <a:pt x="0" y="0"/>
                </a:lnTo>
                <a:close/>
              </a:path>
            </a:pathLst>
          </a:custGeom>
          <a:blipFill>
            <a:blip r:embed="rId2">
              <a:alphaModFix amt="75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rot="-10800000">
            <a:off x="12176714" y="-1555083"/>
            <a:ext cx="7015142" cy="5679421"/>
            <a:chOff x="0" y="0"/>
            <a:chExt cx="9353523" cy="7572561"/>
          </a:xfrm>
        </p:grpSpPr>
        <p:sp>
          <p:nvSpPr>
            <p:cNvPr id="4" name="Freeform 4"/>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7" name="TextBox 7"/>
          <p:cNvSpPr txBox="1"/>
          <p:nvPr/>
        </p:nvSpPr>
        <p:spPr>
          <a:xfrm>
            <a:off x="2657615" y="3136953"/>
            <a:ext cx="11707389" cy="3176900"/>
          </a:xfrm>
          <a:prstGeom prst="rect">
            <a:avLst/>
          </a:prstGeom>
        </p:spPr>
        <p:txBody>
          <a:bodyPr lIns="0" tIns="0" rIns="0" bIns="0" rtlCol="0" anchor="t">
            <a:spAutoFit/>
          </a:bodyPr>
          <a:lstStyle/>
          <a:p>
            <a:pPr algn="ctr">
              <a:lnSpc>
                <a:spcPts val="24920"/>
              </a:lnSpc>
            </a:pPr>
            <a:r>
              <a:rPr lang="en-US" sz="17800">
                <a:solidFill>
                  <a:srgbClr val="726151"/>
                </a:solidFill>
                <a:latin typeface="Angella White"/>
                <a:ea typeface="Angella White"/>
                <a:cs typeface="Angella White"/>
                <a:sym typeface="Angella White"/>
              </a:rPr>
              <a:t>Fă rai unde predai</a:t>
            </a:r>
          </a:p>
        </p:txBody>
      </p:sp>
      <p:grpSp>
        <p:nvGrpSpPr>
          <p:cNvPr id="8" name="Group 8"/>
          <p:cNvGrpSpPr/>
          <p:nvPr/>
        </p:nvGrpSpPr>
        <p:grpSpPr>
          <a:xfrm>
            <a:off x="-2798279" y="5674528"/>
            <a:ext cx="8768578" cy="8753056"/>
            <a:chOff x="0" y="0"/>
            <a:chExt cx="11691438" cy="11670742"/>
          </a:xfrm>
        </p:grpSpPr>
        <p:sp>
          <p:nvSpPr>
            <p:cNvPr id="9" name="Freeform 9"/>
            <p:cNvSpPr/>
            <p:nvPr/>
          </p:nvSpPr>
          <p:spPr>
            <a:xfrm rot="-7023068">
              <a:off x="1516426" y="1482334"/>
              <a:ext cx="8658586" cy="8706074"/>
            </a:xfrm>
            <a:custGeom>
              <a:avLst/>
              <a:gdLst/>
              <a:ahLst/>
              <a:cxnLst/>
              <a:rect l="l" t="t" r="r" b="b"/>
              <a:pathLst>
                <a:path w="8658586" h="8706074">
                  <a:moveTo>
                    <a:pt x="0" y="0"/>
                  </a:moveTo>
                  <a:lnTo>
                    <a:pt x="8658586" y="0"/>
                  </a:lnTo>
                  <a:lnTo>
                    <a:pt x="8658586" y="8706074"/>
                  </a:lnTo>
                  <a:lnTo>
                    <a:pt x="0" y="870607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031629">
              <a:off x="1990850" y="1230761"/>
              <a:ext cx="6267189" cy="2199214"/>
            </a:xfrm>
            <a:custGeom>
              <a:avLst/>
              <a:gdLst/>
              <a:ahLst/>
              <a:cxnLst/>
              <a:rect l="l" t="t" r="r" b="b"/>
              <a:pathLst>
                <a:path w="6267189" h="2199214">
                  <a:moveTo>
                    <a:pt x="0" y="0"/>
                  </a:moveTo>
                  <a:lnTo>
                    <a:pt x="6267189" y="0"/>
                  </a:lnTo>
                  <a:lnTo>
                    <a:pt x="6267189" y="2199213"/>
                  </a:lnTo>
                  <a:lnTo>
                    <a:pt x="0" y="219921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2909932" flipV="1">
              <a:off x="4832926" y="180598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12" name="TextBox 12"/>
          <p:cNvSpPr txBox="1"/>
          <p:nvPr/>
        </p:nvSpPr>
        <p:spPr>
          <a:xfrm>
            <a:off x="4309336" y="6291123"/>
            <a:ext cx="8762478" cy="2000548"/>
          </a:xfrm>
          <a:prstGeom prst="rect">
            <a:avLst/>
          </a:prstGeom>
        </p:spPr>
        <p:txBody>
          <a:bodyPr lIns="0" tIns="0" rIns="0" bIns="0" rtlCol="0" anchor="t">
            <a:spAutoFit/>
          </a:bodyPr>
          <a:lstStyle/>
          <a:p>
            <a:pPr algn="ctr">
              <a:lnSpc>
                <a:spcPts val="5179"/>
              </a:lnSpc>
            </a:pPr>
            <a:r>
              <a:rPr lang="en-US" sz="3699" dirty="0">
                <a:solidFill>
                  <a:srgbClr val="726151"/>
                </a:solidFill>
                <a:latin typeface="Kulachat Serif Semi-Bold"/>
                <a:ea typeface="Kulachat Serif Semi-Bold"/>
                <a:cs typeface="Kulachat Serif Semi-Bold"/>
                <a:sym typeface="Kulachat Serif Semi-Bold"/>
              </a:rPr>
              <a:t>ISSN2784-0638 ISSN- L 2784-0638</a:t>
            </a:r>
          </a:p>
          <a:p>
            <a:pPr algn="ctr">
              <a:lnSpc>
                <a:spcPts val="5179"/>
              </a:lnSpc>
            </a:pPr>
            <a:r>
              <a:rPr lang="en-US" sz="3699" dirty="0">
                <a:solidFill>
                  <a:srgbClr val="726151"/>
                </a:solidFill>
                <a:latin typeface="Kulachat Serif Semi-Bold"/>
                <a:ea typeface="Kulachat Serif Semi-Bold"/>
                <a:cs typeface="Kulachat Serif Semi-Bold"/>
                <a:sym typeface="Kulachat Serif Semi-Bold"/>
              </a:rPr>
              <a:t>NR.</a:t>
            </a:r>
            <a:r>
              <a:rPr lang="ro-RO" sz="3699" dirty="0">
                <a:solidFill>
                  <a:srgbClr val="726151"/>
                </a:solidFill>
                <a:latin typeface="Kulachat Serif Semi-Bold"/>
                <a:ea typeface="Kulachat Serif Semi-Bold"/>
                <a:cs typeface="Kulachat Serif Semi-Bold"/>
                <a:sym typeface="Kulachat Serif Semi-Bold"/>
              </a:rPr>
              <a:t>14</a:t>
            </a:r>
            <a:endParaRPr lang="en-US" sz="3699" dirty="0">
              <a:solidFill>
                <a:srgbClr val="726151"/>
              </a:solidFill>
              <a:latin typeface="Kulachat Serif Semi-Bold"/>
              <a:ea typeface="Kulachat Serif Semi-Bold"/>
              <a:cs typeface="Kulachat Serif Semi-Bold"/>
              <a:sym typeface="Kulachat Serif Semi-Bold"/>
            </a:endParaRPr>
          </a:p>
          <a:p>
            <a:pPr algn="ctr">
              <a:lnSpc>
                <a:spcPts val="5179"/>
              </a:lnSpc>
            </a:pPr>
            <a:r>
              <a:rPr lang="en-US" sz="3699" dirty="0">
                <a:solidFill>
                  <a:srgbClr val="726151"/>
                </a:solidFill>
                <a:latin typeface="Kulachat Serif Semi-Bold"/>
                <a:ea typeface="Kulachat Serif Semi-Bold"/>
                <a:cs typeface="Kulachat Serif Semi-Bold"/>
                <a:sym typeface="Kulachat Serif Semi-Bold"/>
              </a:rPr>
              <a:t>NOIEMBRIE 2024</a:t>
            </a:r>
          </a:p>
        </p:txBody>
      </p:sp>
      <p:sp>
        <p:nvSpPr>
          <p:cNvPr id="13" name="Freeform 13"/>
          <p:cNvSpPr/>
          <p:nvPr/>
        </p:nvSpPr>
        <p:spPr>
          <a:xfrm rot="1363955" flipH="1">
            <a:off x="-1407618" y="-242438"/>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2">
              <a:alphaModFix amt="75000"/>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2176714" y="-1555083"/>
            <a:ext cx="7015142" cy="5679421"/>
            <a:chOff x="0" y="0"/>
            <a:chExt cx="9353523" cy="7572561"/>
          </a:xfrm>
        </p:grpSpPr>
        <p:sp>
          <p:nvSpPr>
            <p:cNvPr id="3" name="Freeform 3"/>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6" name="Freeform 6"/>
          <p:cNvSpPr/>
          <p:nvPr/>
        </p:nvSpPr>
        <p:spPr>
          <a:xfrm flipH="1">
            <a:off x="0" y="5143500"/>
            <a:ext cx="3616776" cy="7883980"/>
          </a:xfrm>
          <a:custGeom>
            <a:avLst/>
            <a:gdLst/>
            <a:ahLst/>
            <a:cxnLst/>
            <a:rect l="l" t="t" r="r" b="b"/>
            <a:pathLst>
              <a:path w="3616776" h="7883980">
                <a:moveTo>
                  <a:pt x="3616776" y="0"/>
                </a:moveTo>
                <a:lnTo>
                  <a:pt x="0" y="0"/>
                </a:lnTo>
                <a:lnTo>
                  <a:pt x="0" y="7883980"/>
                </a:lnTo>
                <a:lnTo>
                  <a:pt x="3616776" y="7883980"/>
                </a:lnTo>
                <a:lnTo>
                  <a:pt x="3616776" y="0"/>
                </a:lnTo>
                <a:close/>
              </a:path>
            </a:pathLst>
          </a:custGeom>
          <a:blipFill>
            <a:blip r:embed="rId9">
              <a:alphaModFix amt="75000"/>
              <a:extLst>
                <a:ext uri="{96DAC541-7B7A-43D3-8B79-37D633B846F1}">
                  <asvg:svgBlip xmlns:asvg="http://schemas.microsoft.com/office/drawing/2016/SVG/main" xmlns="" r:embed="rId10"/>
                </a:ext>
              </a:extLst>
            </a:blip>
            <a:stretch>
              <a:fillRect/>
            </a:stretch>
          </a:blipFill>
        </p:spPr>
      </p:sp>
      <p:sp>
        <p:nvSpPr>
          <p:cNvPr id="7" name="TextBox 7"/>
          <p:cNvSpPr txBox="1"/>
          <p:nvPr/>
        </p:nvSpPr>
        <p:spPr>
          <a:xfrm>
            <a:off x="-134712" y="2175899"/>
            <a:ext cx="18288000" cy="1057212"/>
          </a:xfrm>
          <a:prstGeom prst="rect">
            <a:avLst/>
          </a:prstGeom>
        </p:spPr>
        <p:txBody>
          <a:bodyPr lIns="0" tIns="0" rIns="0" bIns="0" rtlCol="0" anchor="t">
            <a:spAutoFit/>
          </a:bodyPr>
          <a:lstStyle/>
          <a:p>
            <a:pPr algn="ctr">
              <a:lnSpc>
                <a:spcPct val="107000"/>
              </a:lnSpc>
              <a:spcAft>
                <a:spcPts val="800"/>
              </a:spcAft>
            </a:pPr>
            <a:endParaRPr lang="ro-RO" sz="3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o-RO" sz="30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xmlns="" id="{10047D46-7AB3-4BCA-A962-29BAA1997B5C}"/>
              </a:ext>
            </a:extLst>
          </p:cNvPr>
          <p:cNvSpPr txBox="1"/>
          <p:nvPr/>
        </p:nvSpPr>
        <p:spPr>
          <a:xfrm>
            <a:off x="2133600" y="723900"/>
            <a:ext cx="12252613" cy="773032"/>
          </a:xfrm>
          <a:prstGeom prst="rect">
            <a:avLst/>
          </a:prstGeom>
          <a:noFill/>
        </p:spPr>
        <p:txBody>
          <a:bodyPr wrap="square">
            <a:spAutoFit/>
          </a:bodyPr>
          <a:lstStyle/>
          <a:p>
            <a:pPr algn="just">
              <a:lnSpc>
                <a:spcPct val="107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899E11FD-CCF9-48AF-B24E-151E3BAC46A2}"/>
              </a:ext>
            </a:extLst>
          </p:cNvPr>
          <p:cNvSpPr txBox="1"/>
          <p:nvPr/>
        </p:nvSpPr>
        <p:spPr>
          <a:xfrm>
            <a:off x="1808388" y="2242691"/>
            <a:ext cx="14401800" cy="4589974"/>
          </a:xfrm>
          <a:prstGeom prst="rect">
            <a:avLst/>
          </a:prstGeom>
          <a:noFill/>
        </p:spPr>
        <p:txBody>
          <a:bodyPr wrap="square" rtlCol="1">
            <a:spAutoFit/>
          </a:bodyPr>
          <a:lstStyle/>
          <a:p>
            <a:pPr algn="ctr">
              <a:lnSpc>
                <a:spcPct val="115000"/>
              </a:lnSpc>
              <a:spcAft>
                <a:spcPts val="1000"/>
              </a:spcAft>
            </a:pPr>
            <a:r>
              <a:rPr lang="ro-RO" sz="2800" dirty="0">
                <a:effectLst/>
                <a:latin typeface="Arial" panose="020B0604020202020204" pitchFamily="34" charset="0"/>
                <a:ea typeface="Calibri" panose="020F0502020204030204" pitchFamily="34" charset="0"/>
                <a:cs typeface="Arial" panose="020B0604020202020204" pitchFamily="34" charset="0"/>
              </a:rPr>
              <a:t>Copiii altruiști se maturizeză mai repede, deoarece învață să gândească mai rațional, să fie mai informati și mai conectat la realitatea din jurul lui și să se simtă suficient de puternic și capabil să aducă o schimbare pozitivă în viață a altor oameni.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ro-RO" sz="2800" dirty="0">
                <a:effectLst/>
                <a:latin typeface="Arial" panose="020B0604020202020204" pitchFamily="34" charset="0"/>
                <a:ea typeface="Calibri" panose="020F0502020204030204" pitchFamily="34" charset="0"/>
                <a:cs typeface="Arial" panose="020B0604020202020204" pitchFamily="34" charset="0"/>
              </a:rPr>
              <a:t>     În cadrul campaniei SNAC de colectare și donare de fructe și legume la nivel de școală, ne-am implicat și noi, cei mai mici școlari pentru a oferi o mică bucurie unor oameni care au nevoie de orice mic ajutor ,dar bucuria este și mai mare de partea copiilor care știu că au dăruit din inimă și că, atât de mici cum sunt au fost de ajutor, au adus un strop de bucurie celor de lângă ei.</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endParaRPr lang="ar-EG" dirty="0"/>
          </a:p>
        </p:txBody>
      </p:sp>
    </p:spTree>
    <p:extLst>
      <p:ext uri="{BB962C8B-B14F-4D97-AF65-F5344CB8AC3E}">
        <p14:creationId xmlns:p14="http://schemas.microsoft.com/office/powerpoint/2010/main" val="1271883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2176714" y="-1555083"/>
            <a:ext cx="7015142" cy="5679421"/>
            <a:chOff x="0" y="0"/>
            <a:chExt cx="9353523" cy="7572561"/>
          </a:xfrm>
        </p:grpSpPr>
        <p:sp>
          <p:nvSpPr>
            <p:cNvPr id="3" name="Freeform 3"/>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6" name="Freeform 6"/>
          <p:cNvSpPr/>
          <p:nvPr/>
        </p:nvSpPr>
        <p:spPr>
          <a:xfrm flipH="1">
            <a:off x="0" y="5143500"/>
            <a:ext cx="3616776" cy="7883980"/>
          </a:xfrm>
          <a:custGeom>
            <a:avLst/>
            <a:gdLst/>
            <a:ahLst/>
            <a:cxnLst/>
            <a:rect l="l" t="t" r="r" b="b"/>
            <a:pathLst>
              <a:path w="3616776" h="7883980">
                <a:moveTo>
                  <a:pt x="3616776" y="0"/>
                </a:moveTo>
                <a:lnTo>
                  <a:pt x="0" y="0"/>
                </a:lnTo>
                <a:lnTo>
                  <a:pt x="0" y="7883980"/>
                </a:lnTo>
                <a:lnTo>
                  <a:pt x="3616776" y="7883980"/>
                </a:lnTo>
                <a:lnTo>
                  <a:pt x="3616776" y="0"/>
                </a:lnTo>
                <a:close/>
              </a:path>
            </a:pathLst>
          </a:custGeom>
          <a:blipFill>
            <a:blip r:embed="rId9">
              <a:alphaModFix amt="75000"/>
              <a:extLst>
                <a:ext uri="{96DAC541-7B7A-43D3-8B79-37D633B846F1}">
                  <asvg:svgBlip xmlns:asvg="http://schemas.microsoft.com/office/drawing/2016/SVG/main" xmlns="" r:embed="rId10"/>
                </a:ext>
              </a:extLst>
            </a:blip>
            <a:stretch>
              <a:fillRect/>
            </a:stretch>
          </a:blipFill>
        </p:spPr>
      </p:sp>
      <p:sp>
        <p:nvSpPr>
          <p:cNvPr id="7" name="TextBox 7"/>
          <p:cNvSpPr txBox="1"/>
          <p:nvPr/>
        </p:nvSpPr>
        <p:spPr>
          <a:xfrm>
            <a:off x="0" y="2026072"/>
            <a:ext cx="18288000" cy="1057212"/>
          </a:xfrm>
          <a:prstGeom prst="rect">
            <a:avLst/>
          </a:prstGeom>
        </p:spPr>
        <p:txBody>
          <a:bodyPr lIns="0" tIns="0" rIns="0" bIns="0" rtlCol="0" anchor="t">
            <a:spAutoFit/>
          </a:bodyPr>
          <a:lstStyle/>
          <a:p>
            <a:pPr algn="ctr">
              <a:lnSpc>
                <a:spcPct val="107000"/>
              </a:lnSpc>
              <a:spcAft>
                <a:spcPts val="800"/>
              </a:spcAft>
            </a:pPr>
            <a:endParaRPr lang="ro-RO" sz="3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o-RO" sz="30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xmlns="" id="{10047D46-7AB3-4BCA-A962-29BAA1997B5C}"/>
              </a:ext>
            </a:extLst>
          </p:cNvPr>
          <p:cNvSpPr txBox="1"/>
          <p:nvPr/>
        </p:nvSpPr>
        <p:spPr>
          <a:xfrm>
            <a:off x="2133600" y="723900"/>
            <a:ext cx="12252613" cy="773032"/>
          </a:xfrm>
          <a:prstGeom prst="rect">
            <a:avLst/>
          </a:prstGeom>
          <a:noFill/>
        </p:spPr>
        <p:txBody>
          <a:bodyPr wrap="square">
            <a:spAutoFit/>
          </a:bodyPr>
          <a:lstStyle/>
          <a:p>
            <a:pPr algn="just">
              <a:lnSpc>
                <a:spcPct val="107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020D3F92-4F25-45BE-8563-CE94F027F560}"/>
              </a:ext>
            </a:extLst>
          </p:cNvPr>
          <p:cNvSpPr txBox="1"/>
          <p:nvPr/>
        </p:nvSpPr>
        <p:spPr>
          <a:xfrm>
            <a:off x="1433644" y="849446"/>
            <a:ext cx="12786013" cy="369332"/>
          </a:xfrm>
          <a:prstGeom prst="rect">
            <a:avLst/>
          </a:prstGeom>
          <a:noFill/>
        </p:spPr>
        <p:txBody>
          <a:bodyPr wrap="square">
            <a:spAutoFit/>
          </a:bodyPr>
          <a:lstStyle/>
          <a:p>
            <a:r>
              <a:rPr lang="ro-RO" sz="1800" dirty="0">
                <a:effectLst/>
                <a:latin typeface="Times New Roman" panose="02020603050405020304" pitchFamily="18" charset="0"/>
                <a:ea typeface="Calibri" panose="020F0502020204030204" pitchFamily="34" charset="0"/>
              </a:rPr>
              <a:t>	</a:t>
            </a:r>
            <a:endParaRPr lang="ro-RO" sz="2800" dirty="0">
              <a:effectLst/>
              <a:latin typeface="Berlin Sans FB Demi" panose="020E0802020502020306"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C1C1033C-4B50-4BF9-B1F3-551326B40DF8}"/>
              </a:ext>
            </a:extLst>
          </p:cNvPr>
          <p:cNvSpPr txBox="1"/>
          <p:nvPr/>
        </p:nvSpPr>
        <p:spPr>
          <a:xfrm>
            <a:off x="990600" y="190500"/>
            <a:ext cx="13395613" cy="9555065"/>
          </a:xfrm>
          <a:prstGeom prst="rect">
            <a:avLst/>
          </a:prstGeom>
          <a:noFill/>
        </p:spPr>
        <p:txBody>
          <a:bodyPr wrap="square">
            <a:spAutoFit/>
          </a:bodyPr>
          <a:lstStyle/>
          <a:p>
            <a:pPr>
              <a:lnSpc>
                <a:spcPct val="115000"/>
              </a:lnSpc>
              <a:spcAft>
                <a:spcPts val="1000"/>
              </a:spcAft>
            </a:pP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Ai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devenit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infinit</a:t>
            </a:r>
            <a:endParaRPr lang="ro-RO"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ro-RO" b="1" dirty="0">
                <a:latin typeface="Times New Roman" panose="02020603050405020304" pitchFamily="18" charset="0"/>
                <a:ea typeface="Calibri" panose="020F0502020204030204" pitchFamily="34" charset="0"/>
                <a:cs typeface="Times New Roman" panose="02020603050405020304" pitchFamily="18" charset="0"/>
              </a:rPr>
              <a:t>							prof.dr. Suciu Camelia</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N-ai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știi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cât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de tare s-a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agățat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lumina de stele,</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strălucesc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ochii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tăi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atunci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când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îi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arunci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degrabă</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către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cerul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înnădit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cu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lumea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care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-ai fi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dorit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naști</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primind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flacăra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aștepți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de-o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veșnicie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dorit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răsputeri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arzi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pustiul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din tine</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răvășindu-ți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trupul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mistuit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adânc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dichisit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parcă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de-</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așteptarea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întâlnirii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dintre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tine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ce-i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nepătruns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Ai fi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vrut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te-așterni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pe-</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ntinsul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pământului</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zămislind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puteri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mistuite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arderi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străine</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chiar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ziua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dintâi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când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uitat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că-nceputul</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încheie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șoaptă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răpusă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tihna-ncercării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Nu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poți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cuprinde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căci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simți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c-ai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devenit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infinit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sfărâmat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sub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tălpi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însângerate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răstimpul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fugii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de tine</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gonind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spre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liniștea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vremelniciei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pustiită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devreme</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glasuri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păgâne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ce-și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mistuie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setea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urlând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pustiu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1840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0744200" y="979815"/>
            <a:ext cx="7015142" cy="5679421"/>
            <a:chOff x="0" y="0"/>
            <a:chExt cx="9353523" cy="7572561"/>
          </a:xfrm>
        </p:grpSpPr>
        <p:sp>
          <p:nvSpPr>
            <p:cNvPr id="3" name="Freeform 3"/>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6" name="Freeform 6"/>
          <p:cNvSpPr/>
          <p:nvPr/>
        </p:nvSpPr>
        <p:spPr>
          <a:xfrm flipH="1">
            <a:off x="500083" y="1865170"/>
            <a:ext cx="3616776" cy="7883980"/>
          </a:xfrm>
          <a:custGeom>
            <a:avLst/>
            <a:gdLst/>
            <a:ahLst/>
            <a:cxnLst/>
            <a:rect l="l" t="t" r="r" b="b"/>
            <a:pathLst>
              <a:path w="3616776" h="7883980">
                <a:moveTo>
                  <a:pt x="3616776" y="0"/>
                </a:moveTo>
                <a:lnTo>
                  <a:pt x="0" y="0"/>
                </a:lnTo>
                <a:lnTo>
                  <a:pt x="0" y="7883980"/>
                </a:lnTo>
                <a:lnTo>
                  <a:pt x="3616776" y="7883980"/>
                </a:lnTo>
                <a:lnTo>
                  <a:pt x="3616776" y="0"/>
                </a:lnTo>
                <a:close/>
              </a:path>
            </a:pathLst>
          </a:custGeom>
          <a:blipFill>
            <a:blip r:embed="rId9">
              <a:alphaModFix amt="75000"/>
              <a:extLst>
                <a:ext uri="{96DAC541-7B7A-43D3-8B79-37D633B846F1}">
                  <asvg:svgBlip xmlns:asvg="http://schemas.microsoft.com/office/drawing/2016/SVG/main" xmlns="" r:embed="rId10"/>
                </a:ext>
              </a:extLst>
            </a:blip>
            <a:stretch>
              <a:fillRect/>
            </a:stretch>
          </a:blipFill>
        </p:spPr>
      </p:sp>
      <p:sp>
        <p:nvSpPr>
          <p:cNvPr id="7" name="TextBox 7"/>
          <p:cNvSpPr txBox="1"/>
          <p:nvPr/>
        </p:nvSpPr>
        <p:spPr>
          <a:xfrm>
            <a:off x="0" y="537850"/>
            <a:ext cx="18288000" cy="3176254"/>
          </a:xfrm>
          <a:prstGeom prst="rect">
            <a:avLst/>
          </a:prstGeom>
        </p:spPr>
        <p:txBody>
          <a:bodyPr lIns="0" tIns="0" rIns="0" bIns="0" rtlCol="0" anchor="t">
            <a:spAutoFit/>
          </a:bodyPr>
          <a:lstStyle/>
          <a:p>
            <a:pPr algn="ctr">
              <a:lnSpc>
                <a:spcPct val="107000"/>
              </a:lnSpc>
              <a:spcAft>
                <a:spcPts val="800"/>
              </a:spcAft>
            </a:pPr>
            <a:endParaRPr lang="ro-RO" sz="4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o-RO" sz="40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Știri și evenimente</a:t>
            </a:r>
            <a:r>
              <a:rPr lang="ro-RO" sz="4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ro-RO" sz="3000" dirty="0">
                <a:effectLst/>
                <a:latin typeface="Times New Roman" panose="02020603050405020304" pitchFamily="18" charset="0"/>
                <a:ea typeface="Calibri" panose="020F0502020204030204" pitchFamily="34" charset="0"/>
                <a:cs typeface="Times New Roman" panose="02020603050405020304" pitchFamily="18" charset="0"/>
              </a:rPr>
              <a:t>		La data de 26.11.2024, echipa de fotbal a școlii noastre, coordonată de prof. Cirica Gheorghe, a obținut </a:t>
            </a:r>
          </a:p>
          <a:p>
            <a:pPr>
              <a:lnSpc>
                <a:spcPct val="107000"/>
              </a:lnSpc>
              <a:spcAft>
                <a:spcPts val="800"/>
              </a:spcAft>
            </a:pPr>
            <a:r>
              <a:rPr lang="ro-RO" sz="3000" dirty="0">
                <a:latin typeface="Times New Roman" panose="02020603050405020304" pitchFamily="18" charset="0"/>
                <a:ea typeface="Calibri" panose="020F0502020204030204" pitchFamily="34" charset="0"/>
                <a:cs typeface="Times New Roman" panose="02020603050405020304" pitchFamily="18" charset="0"/>
              </a:rPr>
              <a:t>	locul 5 la Campionatul de fotbal organizat la nivel de microcerc. </a:t>
            </a:r>
          </a:p>
          <a:p>
            <a:pPr>
              <a:lnSpc>
                <a:spcPct val="107000"/>
              </a:lnSpc>
              <a:spcAft>
                <a:spcPts val="800"/>
              </a:spcAft>
            </a:pPr>
            <a:r>
              <a:rPr lang="ro-RO" sz="30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xmlns="" id="{4E643F06-B72A-48D8-B663-9459DB4EFE82}"/>
              </a:ext>
            </a:extLst>
          </p:cNvPr>
          <p:cNvPicPr>
            <a:picLocks noChangeAspect="1"/>
          </p:cNvPicPr>
          <p:nvPr/>
        </p:nvPicPr>
        <p:blipFill>
          <a:blip r:embed="rId11"/>
          <a:stretch>
            <a:fillRect/>
          </a:stretch>
        </p:blipFill>
        <p:spPr>
          <a:xfrm>
            <a:off x="1371600" y="3924947"/>
            <a:ext cx="7061200" cy="5295900"/>
          </a:xfrm>
          <a:prstGeom prst="rect">
            <a:avLst/>
          </a:prstGeom>
        </p:spPr>
      </p:pic>
      <p:pic>
        <p:nvPicPr>
          <p:cNvPr id="10" name="Picture 9">
            <a:extLst>
              <a:ext uri="{FF2B5EF4-FFF2-40B4-BE49-F238E27FC236}">
                <a16:creationId xmlns:a16="http://schemas.microsoft.com/office/drawing/2014/main" xmlns="" id="{D77A9D43-EE65-45CA-8716-79A3CE02DC76}"/>
              </a:ext>
            </a:extLst>
          </p:cNvPr>
          <p:cNvPicPr>
            <a:picLocks noChangeAspect="1"/>
          </p:cNvPicPr>
          <p:nvPr/>
        </p:nvPicPr>
        <p:blipFill>
          <a:blip r:embed="rId12"/>
          <a:stretch>
            <a:fillRect/>
          </a:stretch>
        </p:blipFill>
        <p:spPr>
          <a:xfrm rot="16200000">
            <a:off x="10658475" y="3018484"/>
            <a:ext cx="5295900" cy="7061200"/>
          </a:xfrm>
          <a:prstGeom prst="rect">
            <a:avLst/>
          </a:prstGeom>
        </p:spPr>
      </p:pic>
    </p:spTree>
    <p:extLst>
      <p:ext uri="{BB962C8B-B14F-4D97-AF65-F5344CB8AC3E}">
        <p14:creationId xmlns:p14="http://schemas.microsoft.com/office/powerpoint/2010/main" val="3027608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TextBox 2"/>
          <p:cNvSpPr txBox="1"/>
          <p:nvPr/>
        </p:nvSpPr>
        <p:spPr>
          <a:xfrm>
            <a:off x="6175821" y="657225"/>
            <a:ext cx="5936359" cy="2501899"/>
          </a:xfrm>
          <a:prstGeom prst="rect">
            <a:avLst/>
          </a:prstGeom>
        </p:spPr>
        <p:txBody>
          <a:bodyPr lIns="0" tIns="0" rIns="0" bIns="0" rtlCol="0" anchor="t">
            <a:spAutoFit/>
          </a:bodyPr>
          <a:lstStyle/>
          <a:p>
            <a:pPr algn="ctr">
              <a:lnSpc>
                <a:spcPts val="19600"/>
              </a:lnSpc>
            </a:pPr>
            <a:r>
              <a:rPr lang="en-US" sz="14000">
                <a:solidFill>
                  <a:srgbClr val="726151"/>
                </a:solidFill>
                <a:latin typeface="Angella White"/>
                <a:ea typeface="Angella White"/>
                <a:cs typeface="Angella White"/>
                <a:sym typeface="Angella White"/>
              </a:rPr>
              <a:t>Echipa</a:t>
            </a:r>
          </a:p>
        </p:txBody>
      </p:sp>
      <p:sp>
        <p:nvSpPr>
          <p:cNvPr id="3" name="TextBox 3"/>
          <p:cNvSpPr txBox="1"/>
          <p:nvPr/>
        </p:nvSpPr>
        <p:spPr>
          <a:xfrm>
            <a:off x="3328187" y="4027805"/>
            <a:ext cx="11631626" cy="2625912"/>
          </a:xfrm>
          <a:prstGeom prst="rect">
            <a:avLst/>
          </a:prstGeom>
        </p:spPr>
        <p:txBody>
          <a:bodyPr lIns="0" tIns="0" rIns="0" bIns="0" rtlCol="0" anchor="t">
            <a:spAutoFit/>
          </a:bodyPr>
          <a:lstStyle/>
          <a:p>
            <a:pPr algn="just">
              <a:lnSpc>
                <a:spcPts val="5179"/>
              </a:lnSpc>
            </a:pPr>
            <a:r>
              <a:rPr lang="en-US" sz="3699" dirty="0" err="1">
                <a:solidFill>
                  <a:srgbClr val="726151"/>
                </a:solidFill>
                <a:latin typeface="Humnst777 Cn BT" panose="020B0506030504020204" pitchFamily="34" charset="0"/>
                <a:ea typeface="Kulachat Serif"/>
                <a:cs typeface="Kulachat Serif"/>
                <a:sym typeface="Kulachat Serif"/>
              </a:rPr>
              <a:t>Coordonator</a:t>
            </a:r>
            <a:r>
              <a:rPr lang="en-US" sz="3699" dirty="0">
                <a:solidFill>
                  <a:srgbClr val="726151"/>
                </a:solidFill>
                <a:latin typeface="Humnst777 Cn BT" panose="020B0506030504020204" pitchFamily="34" charset="0"/>
                <a:ea typeface="Kulachat Serif"/>
                <a:cs typeface="Kulachat Serif"/>
                <a:sym typeface="Kulachat Serif"/>
              </a:rPr>
              <a:t>: </a:t>
            </a:r>
            <a:r>
              <a:rPr lang="en-US" sz="3699" dirty="0" err="1">
                <a:solidFill>
                  <a:srgbClr val="726151"/>
                </a:solidFill>
                <a:latin typeface="Humnst777 Cn BT" panose="020B0506030504020204" pitchFamily="34" charset="0"/>
                <a:ea typeface="Kulachat Serif"/>
                <a:cs typeface="Kulachat Serif"/>
                <a:sym typeface="Kulachat Serif"/>
              </a:rPr>
              <a:t>prof.dr</a:t>
            </a:r>
            <a:r>
              <a:rPr lang="en-US" sz="3699" dirty="0">
                <a:solidFill>
                  <a:srgbClr val="726151"/>
                </a:solidFill>
                <a:latin typeface="Humnst777 Cn BT" panose="020B0506030504020204" pitchFamily="34" charset="0"/>
                <a:ea typeface="Kulachat Serif"/>
                <a:cs typeface="Kulachat Serif"/>
                <a:sym typeface="Kulachat Serif"/>
              </a:rPr>
              <a:t>. Suciu Camelia</a:t>
            </a:r>
          </a:p>
          <a:p>
            <a:pPr algn="just">
              <a:lnSpc>
                <a:spcPts val="5179"/>
              </a:lnSpc>
            </a:pPr>
            <a:r>
              <a:rPr lang="en-US" sz="3699" dirty="0" err="1">
                <a:solidFill>
                  <a:srgbClr val="726151"/>
                </a:solidFill>
                <a:latin typeface="Humnst777 Cn BT" panose="020B0506030504020204" pitchFamily="34" charset="0"/>
                <a:ea typeface="Kulachat Serif"/>
                <a:cs typeface="Kulachat Serif"/>
                <a:sym typeface="Kulachat Serif"/>
              </a:rPr>
              <a:t>Redactori</a:t>
            </a:r>
            <a:r>
              <a:rPr lang="en-US" sz="3699" dirty="0">
                <a:solidFill>
                  <a:srgbClr val="726151"/>
                </a:solidFill>
                <a:latin typeface="Humnst777 Cn BT" panose="020B0506030504020204" pitchFamily="34" charset="0"/>
                <a:ea typeface="Kulachat Serif"/>
                <a:cs typeface="Kulachat Serif"/>
                <a:sym typeface="Kulachat Serif"/>
              </a:rPr>
              <a:t>:</a:t>
            </a:r>
            <a:r>
              <a:rPr lang="ro-RO" sz="3699" dirty="0">
                <a:solidFill>
                  <a:srgbClr val="726151"/>
                </a:solidFill>
                <a:latin typeface="Humnst777 Cn BT" panose="020B0506030504020204" pitchFamily="34" charset="0"/>
                <a:ea typeface="Kulachat Serif"/>
                <a:cs typeface="Kulachat Serif"/>
                <a:sym typeface="Kulachat Serif"/>
              </a:rPr>
              <a:t> prof. Băjenaru Mihai; prof. Munteanu Simona; prof. Macoș Daniel; prof. Cirica Gheorghe. </a:t>
            </a:r>
          </a:p>
          <a:p>
            <a:pPr algn="just">
              <a:lnSpc>
                <a:spcPts val="5179"/>
              </a:lnSpc>
            </a:pPr>
            <a:r>
              <a:rPr lang="ro-RO" sz="3699" dirty="0">
                <a:solidFill>
                  <a:srgbClr val="726151"/>
                </a:solidFill>
                <a:latin typeface="Humnst777 Cn BT" panose="020B0506030504020204" pitchFamily="34" charset="0"/>
                <a:ea typeface="Kulachat Serif"/>
                <a:cs typeface="Kulachat Serif"/>
                <a:sym typeface="Kulachat Serif"/>
              </a:rPr>
              <a:t>Colectivul clasei a VIII-a. </a:t>
            </a:r>
          </a:p>
        </p:txBody>
      </p:sp>
      <p:grpSp>
        <p:nvGrpSpPr>
          <p:cNvPr id="4" name="Group 4"/>
          <p:cNvGrpSpPr/>
          <p:nvPr/>
        </p:nvGrpSpPr>
        <p:grpSpPr>
          <a:xfrm rot="-10800000">
            <a:off x="12176714" y="-1555083"/>
            <a:ext cx="7015142" cy="5679421"/>
            <a:chOff x="0" y="0"/>
            <a:chExt cx="9353523" cy="7572561"/>
          </a:xfrm>
        </p:grpSpPr>
        <p:sp>
          <p:nvSpPr>
            <p:cNvPr id="5" name="Freeform 5"/>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8" name="Freeform 8"/>
          <p:cNvSpPr/>
          <p:nvPr/>
        </p:nvSpPr>
        <p:spPr>
          <a:xfrm flipH="1">
            <a:off x="0" y="5143500"/>
            <a:ext cx="3616776" cy="7883980"/>
          </a:xfrm>
          <a:custGeom>
            <a:avLst/>
            <a:gdLst/>
            <a:ahLst/>
            <a:cxnLst/>
            <a:rect l="l" t="t" r="r" b="b"/>
            <a:pathLst>
              <a:path w="3616776" h="7883980">
                <a:moveTo>
                  <a:pt x="3616776" y="0"/>
                </a:moveTo>
                <a:lnTo>
                  <a:pt x="0" y="0"/>
                </a:lnTo>
                <a:lnTo>
                  <a:pt x="0" y="7883980"/>
                </a:lnTo>
                <a:lnTo>
                  <a:pt x="3616776" y="7883980"/>
                </a:lnTo>
                <a:lnTo>
                  <a:pt x="3616776" y="0"/>
                </a:lnTo>
                <a:close/>
              </a:path>
            </a:pathLst>
          </a:custGeom>
          <a:blipFill>
            <a:blip r:embed="rId8">
              <a:alphaModFix amt="75000"/>
              <a:extLst>
                <a:ext uri="{96DAC541-7B7A-43D3-8B79-37D633B846F1}">
                  <asvg:svgBlip xmlns:asvg="http://schemas.microsoft.com/office/drawing/2016/SVG/main" xmlns="" r:embed="rId9"/>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TextBox 2"/>
          <p:cNvSpPr txBox="1"/>
          <p:nvPr/>
        </p:nvSpPr>
        <p:spPr>
          <a:xfrm>
            <a:off x="2657615" y="1466862"/>
            <a:ext cx="5936359" cy="2501899"/>
          </a:xfrm>
          <a:prstGeom prst="rect">
            <a:avLst/>
          </a:prstGeom>
        </p:spPr>
        <p:txBody>
          <a:bodyPr lIns="0" tIns="0" rIns="0" bIns="0" rtlCol="0" anchor="t">
            <a:spAutoFit/>
          </a:bodyPr>
          <a:lstStyle/>
          <a:p>
            <a:pPr algn="l">
              <a:lnSpc>
                <a:spcPts val="19600"/>
              </a:lnSpc>
            </a:pPr>
            <a:r>
              <a:rPr lang="en-US" sz="14000">
                <a:solidFill>
                  <a:srgbClr val="726151"/>
                </a:solidFill>
                <a:latin typeface="Angella White"/>
                <a:ea typeface="Angella White"/>
                <a:cs typeface="Angella White"/>
                <a:sym typeface="Angella White"/>
              </a:rPr>
              <a:t>Cuprins</a:t>
            </a:r>
          </a:p>
        </p:txBody>
      </p:sp>
      <p:sp>
        <p:nvSpPr>
          <p:cNvPr id="3" name="Freeform 3"/>
          <p:cNvSpPr/>
          <p:nvPr/>
        </p:nvSpPr>
        <p:spPr>
          <a:xfrm rot="-10057392">
            <a:off x="14012330" y="619922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4065954">
            <a:off x="12535028" y="7387601"/>
            <a:ext cx="4700392" cy="1649410"/>
          </a:xfrm>
          <a:custGeom>
            <a:avLst/>
            <a:gdLst/>
            <a:ahLst/>
            <a:cxnLst/>
            <a:rect l="l" t="t" r="r" b="b"/>
            <a:pathLst>
              <a:path w="4700392" h="1649410">
                <a:moveTo>
                  <a:pt x="0" y="0"/>
                </a:moveTo>
                <a:lnTo>
                  <a:pt x="4700392" y="0"/>
                </a:lnTo>
                <a:lnTo>
                  <a:pt x="4700392" y="1649411"/>
                </a:lnTo>
                <a:lnTo>
                  <a:pt x="0" y="16494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24391" flipV="1">
            <a:off x="15612139" y="642132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6"/>
          <p:cNvSpPr txBox="1"/>
          <p:nvPr/>
        </p:nvSpPr>
        <p:spPr>
          <a:xfrm>
            <a:off x="2845437" y="4552178"/>
            <a:ext cx="7008755" cy="3026470"/>
          </a:xfrm>
          <a:prstGeom prst="rect">
            <a:avLst/>
          </a:prstGeom>
        </p:spPr>
        <p:txBody>
          <a:bodyPr lIns="0" tIns="0" rIns="0" bIns="0" rtlCol="0" anchor="t">
            <a:spAutoFit/>
          </a:bodyPr>
          <a:lstStyle/>
          <a:p>
            <a:pPr marL="970913" lvl="1" indent="-571500" algn="just">
              <a:lnSpc>
                <a:spcPts val="5882"/>
              </a:lnSpc>
              <a:buFont typeface="Wingdings" panose="05000000000000000000" pitchFamily="2" charset="2"/>
              <a:buChar char="v"/>
            </a:pPr>
            <a:r>
              <a:rPr lang="en-US" sz="3699" dirty="0" err="1">
                <a:solidFill>
                  <a:srgbClr val="726151"/>
                </a:solidFill>
                <a:latin typeface="HP Simplified" panose="020B0606020204020204" pitchFamily="34" charset="0"/>
                <a:ea typeface="Kulachat Serif"/>
                <a:cs typeface="Kulachat Serif"/>
                <a:sym typeface="Kulachat Serif"/>
              </a:rPr>
              <a:t>Secțiunea</a:t>
            </a:r>
            <a:r>
              <a:rPr lang="en-US" sz="3699" dirty="0">
                <a:solidFill>
                  <a:srgbClr val="726151"/>
                </a:solidFill>
                <a:latin typeface="HP Simplified" panose="020B0606020204020204" pitchFamily="34" charset="0"/>
                <a:ea typeface="Kulachat Serif"/>
                <a:cs typeface="Kulachat Serif"/>
                <a:sym typeface="Kulachat Serif"/>
              </a:rPr>
              <a:t> 1-elevi</a:t>
            </a:r>
          </a:p>
          <a:p>
            <a:pPr marL="970913" lvl="1" indent="-571500" algn="just">
              <a:lnSpc>
                <a:spcPts val="5882"/>
              </a:lnSpc>
              <a:buFont typeface="Wingdings" panose="05000000000000000000" pitchFamily="2" charset="2"/>
              <a:buChar char="v"/>
            </a:pPr>
            <a:r>
              <a:rPr lang="en-US" sz="3699" dirty="0" err="1">
                <a:solidFill>
                  <a:srgbClr val="726151"/>
                </a:solidFill>
                <a:latin typeface="HP Simplified" panose="020B0606020204020204" pitchFamily="34" charset="0"/>
                <a:ea typeface="Kulachat Serif"/>
                <a:cs typeface="Kulachat Serif"/>
                <a:sym typeface="Kulachat Serif"/>
              </a:rPr>
              <a:t>Secțiunea</a:t>
            </a:r>
            <a:r>
              <a:rPr lang="en-US" sz="3699" dirty="0">
                <a:solidFill>
                  <a:srgbClr val="726151"/>
                </a:solidFill>
                <a:latin typeface="HP Simplified" panose="020B0606020204020204" pitchFamily="34" charset="0"/>
                <a:ea typeface="Kulachat Serif"/>
                <a:cs typeface="Kulachat Serif"/>
                <a:sym typeface="Kulachat Serif"/>
              </a:rPr>
              <a:t> 2-cadre </a:t>
            </a:r>
            <a:r>
              <a:rPr lang="en-US" sz="3699" dirty="0" err="1">
                <a:solidFill>
                  <a:srgbClr val="726151"/>
                </a:solidFill>
                <a:latin typeface="HP Simplified" panose="020B0606020204020204" pitchFamily="34" charset="0"/>
                <a:ea typeface="Kulachat Serif"/>
                <a:cs typeface="Kulachat Serif"/>
                <a:sym typeface="Kulachat Serif"/>
              </a:rPr>
              <a:t>didactice</a:t>
            </a:r>
            <a:endParaRPr lang="ro-RO" sz="3699" dirty="0">
              <a:solidFill>
                <a:srgbClr val="726151"/>
              </a:solidFill>
              <a:latin typeface="HP Simplified" panose="020B0606020204020204" pitchFamily="34" charset="0"/>
              <a:ea typeface="Kulachat Serif"/>
              <a:cs typeface="Kulachat Serif"/>
              <a:sym typeface="Kulachat Serif"/>
            </a:endParaRPr>
          </a:p>
          <a:p>
            <a:pPr marL="970913" lvl="1" indent="-571500" algn="just">
              <a:lnSpc>
                <a:spcPts val="5882"/>
              </a:lnSpc>
              <a:buFont typeface="Wingdings" panose="05000000000000000000" pitchFamily="2" charset="2"/>
              <a:buChar char="v"/>
            </a:pPr>
            <a:r>
              <a:rPr lang="ro-RO" sz="3699" dirty="0">
                <a:solidFill>
                  <a:srgbClr val="726151"/>
                </a:solidFill>
                <a:latin typeface="HP Simplified" panose="020B0606020204020204" pitchFamily="34" charset="0"/>
                <a:ea typeface="Kulachat Serif"/>
                <a:cs typeface="Kulachat Serif"/>
                <a:sym typeface="Kulachat Serif"/>
              </a:rPr>
              <a:t>Secțiunea 3-știri și evenimente</a:t>
            </a:r>
            <a:endParaRPr lang="en-US" sz="3699" dirty="0">
              <a:solidFill>
                <a:srgbClr val="726151"/>
              </a:solidFill>
              <a:latin typeface="HP Simplified" panose="020B0606020204020204" pitchFamily="34" charset="0"/>
              <a:ea typeface="Kulachat Serif"/>
              <a:cs typeface="Kulachat Serif"/>
              <a:sym typeface="Kulachat Serif"/>
            </a:endParaRPr>
          </a:p>
          <a:p>
            <a:pPr algn="just">
              <a:lnSpc>
                <a:spcPts val="5882"/>
              </a:lnSpc>
            </a:pPr>
            <a:endParaRPr lang="en-US" sz="3699" dirty="0">
              <a:solidFill>
                <a:srgbClr val="726151"/>
              </a:solidFill>
              <a:latin typeface="Kulachat Serif"/>
              <a:ea typeface="Kulachat Serif"/>
              <a:cs typeface="Kulachat Serif"/>
              <a:sym typeface="Kulachat Serif"/>
            </a:endParaRPr>
          </a:p>
        </p:txBody>
      </p:sp>
      <p:sp>
        <p:nvSpPr>
          <p:cNvPr id="7" name="Freeform 7"/>
          <p:cNvSpPr/>
          <p:nvPr/>
        </p:nvSpPr>
        <p:spPr>
          <a:xfrm rot="1363955" flipH="1">
            <a:off x="-1407618" y="-242438"/>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8">
              <a:alphaModFix amt="75000"/>
              <a:extLst>
                <a:ext uri="{96DAC541-7B7A-43D3-8B79-37D633B846F1}">
                  <asvg:svgBlip xmlns:asvg="http://schemas.microsoft.com/office/drawing/2016/SVG/main" xmlns="" r:embed="rId9"/>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3" name="Freeform 3"/>
          <p:cNvSpPr/>
          <p:nvPr/>
        </p:nvSpPr>
        <p:spPr>
          <a:xfrm rot="-10057392">
            <a:off x="14012330" y="619922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4065954">
            <a:off x="12535028" y="7387601"/>
            <a:ext cx="4700392" cy="1649410"/>
          </a:xfrm>
          <a:custGeom>
            <a:avLst/>
            <a:gdLst/>
            <a:ahLst/>
            <a:cxnLst/>
            <a:rect l="l" t="t" r="r" b="b"/>
            <a:pathLst>
              <a:path w="4700392" h="1649410">
                <a:moveTo>
                  <a:pt x="0" y="0"/>
                </a:moveTo>
                <a:lnTo>
                  <a:pt x="4700392" y="0"/>
                </a:lnTo>
                <a:lnTo>
                  <a:pt x="4700392" y="1649411"/>
                </a:lnTo>
                <a:lnTo>
                  <a:pt x="0" y="16494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24391" flipV="1">
            <a:off x="15612139" y="642132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1363955" flipH="1">
            <a:off x="552460" y="-329079"/>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8">
              <a:alphaModFix amt="75000"/>
              <a:extLst>
                <a:ext uri="{96DAC541-7B7A-43D3-8B79-37D633B846F1}">
                  <asvg:svgBlip xmlns:asvg="http://schemas.microsoft.com/office/drawing/2016/SVG/main" xmlns="" r:embed="rId9"/>
                </a:ext>
              </a:extLst>
            </a:blip>
            <a:stretch>
              <a:fillRect/>
            </a:stretch>
          </a:blipFill>
        </p:spPr>
      </p:sp>
      <p:sp>
        <p:nvSpPr>
          <p:cNvPr id="8" name="TextBox 7">
            <a:extLst>
              <a:ext uri="{FF2B5EF4-FFF2-40B4-BE49-F238E27FC236}">
                <a16:creationId xmlns:a16="http://schemas.microsoft.com/office/drawing/2014/main" xmlns="" id="{A056CCC2-549E-444C-BCAE-D4F6BC5184DA}"/>
              </a:ext>
            </a:extLst>
          </p:cNvPr>
          <p:cNvSpPr txBox="1"/>
          <p:nvPr/>
        </p:nvSpPr>
        <p:spPr>
          <a:xfrm>
            <a:off x="5325001" y="3559552"/>
            <a:ext cx="8229600" cy="1569660"/>
          </a:xfrm>
          <a:prstGeom prst="rect">
            <a:avLst/>
          </a:prstGeom>
          <a:noFill/>
        </p:spPr>
        <p:txBody>
          <a:bodyPr wrap="square" rtlCol="1">
            <a:spAutoFit/>
          </a:bodyPr>
          <a:lstStyle/>
          <a:p>
            <a:pPr algn="ctr"/>
            <a:r>
              <a:rPr lang="en-US" sz="9600" b="1" i="1" dirty="0">
                <a:solidFill>
                  <a:schemeClr val="accent6">
                    <a:lumMod val="50000"/>
                  </a:schemeClr>
                </a:solidFill>
              </a:rPr>
              <a:t>Sec</a:t>
            </a:r>
            <a:r>
              <a:rPr lang="ro-RO" sz="9600" b="1" i="1" dirty="0">
                <a:solidFill>
                  <a:schemeClr val="accent6">
                    <a:lumMod val="50000"/>
                  </a:schemeClr>
                </a:solidFill>
              </a:rPr>
              <a:t>țiunea 1</a:t>
            </a:r>
            <a:endParaRPr lang="ar-EG" sz="9600" b="1" i="1" dirty="0">
              <a:solidFill>
                <a:schemeClr val="accent6">
                  <a:lumMod val="50000"/>
                </a:schemeClr>
              </a:solidFill>
            </a:endParaRPr>
          </a:p>
        </p:txBody>
      </p:sp>
    </p:spTree>
    <p:extLst>
      <p:ext uri="{BB962C8B-B14F-4D97-AF65-F5344CB8AC3E}">
        <p14:creationId xmlns:p14="http://schemas.microsoft.com/office/powerpoint/2010/main" val="2605521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3" name="TextBox 3"/>
          <p:cNvSpPr txBox="1"/>
          <p:nvPr/>
        </p:nvSpPr>
        <p:spPr>
          <a:xfrm>
            <a:off x="3328187" y="2508884"/>
            <a:ext cx="14720584" cy="730969"/>
          </a:xfrm>
          <a:prstGeom prst="rect">
            <a:avLst/>
          </a:prstGeom>
        </p:spPr>
        <p:txBody>
          <a:bodyPr lIns="0" tIns="0" rIns="0" bIns="0" rtlCol="0" anchor="t">
            <a:spAutoFit/>
          </a:bodyPr>
          <a:lstStyle/>
          <a:p>
            <a:pPr algn="l">
              <a:lnSpc>
                <a:spcPts val="5739"/>
              </a:lnSpc>
            </a:pPr>
            <a:r>
              <a:rPr lang="ro-RO" sz="4099" dirty="0">
                <a:solidFill>
                  <a:srgbClr val="726151"/>
                </a:solidFill>
                <a:latin typeface="Kulachat Serif"/>
                <a:ea typeface="Kulachat Serif"/>
                <a:cs typeface="Kulachat Serif"/>
                <a:sym typeface="Kulachat Serif"/>
              </a:rPr>
              <a:t> </a:t>
            </a:r>
            <a:endParaRPr lang="en-US" sz="4099" dirty="0">
              <a:solidFill>
                <a:srgbClr val="726151"/>
              </a:solidFill>
              <a:latin typeface="Kulachat Serif"/>
              <a:ea typeface="Kulachat Serif"/>
              <a:cs typeface="Kulachat Serif"/>
              <a:sym typeface="Kulachat Serif"/>
            </a:endParaRPr>
          </a:p>
        </p:txBody>
      </p:sp>
      <p:grpSp>
        <p:nvGrpSpPr>
          <p:cNvPr id="4" name="Group 4"/>
          <p:cNvGrpSpPr/>
          <p:nvPr/>
        </p:nvGrpSpPr>
        <p:grpSpPr>
          <a:xfrm rot="-10800000">
            <a:off x="10734460" y="34657"/>
            <a:ext cx="7015142" cy="5679421"/>
            <a:chOff x="0" y="0"/>
            <a:chExt cx="9353523" cy="7572561"/>
          </a:xfrm>
        </p:grpSpPr>
        <p:sp>
          <p:nvSpPr>
            <p:cNvPr id="5" name="Freeform 5"/>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8" name="Freeform 8"/>
          <p:cNvSpPr/>
          <p:nvPr/>
        </p:nvSpPr>
        <p:spPr>
          <a:xfrm flipH="1">
            <a:off x="0" y="0"/>
            <a:ext cx="3616776" cy="7883980"/>
          </a:xfrm>
          <a:custGeom>
            <a:avLst/>
            <a:gdLst/>
            <a:ahLst/>
            <a:cxnLst/>
            <a:rect l="l" t="t" r="r" b="b"/>
            <a:pathLst>
              <a:path w="3616776" h="7883980">
                <a:moveTo>
                  <a:pt x="3616776" y="0"/>
                </a:moveTo>
                <a:lnTo>
                  <a:pt x="0" y="0"/>
                </a:lnTo>
                <a:lnTo>
                  <a:pt x="0" y="7883980"/>
                </a:lnTo>
                <a:lnTo>
                  <a:pt x="3616776" y="7883980"/>
                </a:lnTo>
                <a:lnTo>
                  <a:pt x="3616776" y="0"/>
                </a:lnTo>
                <a:close/>
              </a:path>
            </a:pathLst>
          </a:custGeom>
          <a:blipFill>
            <a:blip r:embed="rId8">
              <a:alphaModFix amt="75000"/>
              <a:extLst>
                <a:ext uri="{96DAC541-7B7A-43D3-8B79-37D633B846F1}">
                  <asvg:svgBlip xmlns:asvg="http://schemas.microsoft.com/office/drawing/2016/SVG/main" xmlns="" r:embed="rId9"/>
                </a:ext>
              </a:extLst>
            </a:blip>
            <a:stretch>
              <a:fillRect/>
            </a:stretch>
          </a:blipFill>
        </p:spPr>
      </p:sp>
      <p:sp>
        <p:nvSpPr>
          <p:cNvPr id="10" name="TextBox 9">
            <a:extLst>
              <a:ext uri="{FF2B5EF4-FFF2-40B4-BE49-F238E27FC236}">
                <a16:creationId xmlns:a16="http://schemas.microsoft.com/office/drawing/2014/main" xmlns="" id="{75F5EF86-4236-4D2C-BFBB-B1F150FD7670}"/>
              </a:ext>
            </a:extLst>
          </p:cNvPr>
          <p:cNvSpPr txBox="1"/>
          <p:nvPr/>
        </p:nvSpPr>
        <p:spPr>
          <a:xfrm>
            <a:off x="3417313" y="1600571"/>
            <a:ext cx="10914976" cy="5047536"/>
          </a:xfrm>
          <a:prstGeom prst="rect">
            <a:avLst/>
          </a:prstGeom>
          <a:noFill/>
        </p:spPr>
        <p:txBody>
          <a:bodyPr wrap="square">
            <a:spAutoFit/>
          </a:bodyPr>
          <a:lstStyle/>
          <a:p>
            <a:pPr algn="ctr"/>
            <a:r>
              <a:rPr lang="ro-RO" sz="2400" b="1" i="1" dirty="0">
                <a:latin typeface="Times New Roman" panose="02020603050405020304" pitchFamily="18" charset="0"/>
                <a:ea typeface="Times New Roman" panose="02020603050405020304" pitchFamily="18" charset="0"/>
              </a:rPr>
              <a:t>SĂPTĂMÂNA FRUCTELOR ȘI A LEGUMELOR DONATE</a:t>
            </a:r>
          </a:p>
          <a:p>
            <a:pPr algn="r"/>
            <a:r>
              <a:rPr lang="ro-RO" sz="2400" i="1" dirty="0">
                <a:latin typeface="Times New Roman" panose="02020603050405020304" pitchFamily="18" charset="0"/>
                <a:ea typeface="Times New Roman" panose="02020603050405020304" pitchFamily="18" charset="0"/>
              </a:rPr>
              <a:t>Prof. Băjenaru Mihai</a:t>
            </a:r>
            <a:r>
              <a:rPr lang="ro-RO" dirty="0">
                <a:latin typeface="Times New Roman" panose="02020603050405020304" pitchFamily="18" charset="0"/>
                <a:ea typeface="Times New Roman" panose="02020603050405020304" pitchFamily="18" charset="0"/>
              </a:rPr>
              <a:t>	</a:t>
            </a:r>
          </a:p>
          <a:p>
            <a:endParaRPr lang="ro-RO" sz="2400" dirty="0">
              <a:latin typeface="Times New Roman" panose="02020603050405020304" pitchFamily="18" charset="0"/>
              <a:ea typeface="Times New Roman" panose="02020603050405020304" pitchFamily="18" charset="0"/>
            </a:endParaRPr>
          </a:p>
          <a:p>
            <a:r>
              <a:rPr lang="ro-RO" sz="2400" dirty="0">
                <a:latin typeface="Times New Roman" panose="02020603050405020304" pitchFamily="18" charset="0"/>
                <a:ea typeface="Times New Roman" panose="02020603050405020304" pitchFamily="18" charset="0"/>
              </a:rPr>
              <a:t>Și în acest an, elevii școlii noastre au dovedit generozitate față de persoanele aflate în nevoie și au donat, de la mic la mare, fructe și legume în cadrul acțiunii de strângere de fructe și legume derulate prin S.N.A.C.</a:t>
            </a:r>
          </a:p>
          <a:p>
            <a:r>
              <a:rPr lang="ro-RO" sz="2400" dirty="0">
                <a:latin typeface="Times New Roman" panose="02020603050405020304" pitchFamily="18" charset="0"/>
                <a:ea typeface="Times New Roman" panose="02020603050405020304" pitchFamily="18" charset="0"/>
              </a:rPr>
              <a:t>Elevii școlii nostre au înțeles că nu este necesar să doneze cantități mari de produse, ci important este să o facă pentru că puținul fiecăruia pus laolaltă...devine mult. </a:t>
            </a:r>
          </a:p>
          <a:p>
            <a:r>
              <a:rPr lang="ro-RO" sz="2400" dirty="0">
                <a:latin typeface="Times New Roman" panose="02020603050405020304" pitchFamily="18" charset="0"/>
                <a:ea typeface="Times New Roman" panose="02020603050405020304" pitchFamily="18" charset="0"/>
              </a:rPr>
              <a:t>	La sfârșitul acțiunii de voluntariat, produsele adunate au fost donate către un centru pentru persoane înaintate în vârstă din Sighișoara. </a:t>
            </a:r>
          </a:p>
          <a:p>
            <a:r>
              <a:rPr lang="ro-RO" sz="2400" dirty="0">
                <a:latin typeface="Times New Roman" panose="02020603050405020304" pitchFamily="18" charset="0"/>
                <a:ea typeface="Times New Roman" panose="02020603050405020304" pitchFamily="18" charset="0"/>
              </a:rPr>
              <a:t>	Felicităm implicarea elevilor noștri în astfel de acțiuni! </a:t>
            </a:r>
          </a:p>
          <a:p>
            <a:endParaRPr lang="ro-RO" sz="2000" dirty="0">
              <a:latin typeface="Times New Roman" panose="02020603050405020304" pitchFamily="18" charset="0"/>
              <a:ea typeface="Times New Roman" panose="02020603050405020304" pitchFamily="18" charset="0"/>
            </a:endParaRPr>
          </a:p>
          <a:p>
            <a:endParaRPr lang="ro-RO" sz="2000" dirty="0">
              <a:latin typeface="Times New Roman" panose="02020603050405020304" pitchFamily="18" charset="0"/>
              <a:ea typeface="Times New Roman" panose="02020603050405020304" pitchFamily="18" charset="0"/>
            </a:endParaRPr>
          </a:p>
          <a:p>
            <a:endParaRPr lang="ro-RO" sz="18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xmlns="" id="{6226E432-A932-4242-88C9-AF396F2642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02804" y="4360064"/>
            <a:ext cx="3969791" cy="5614008"/>
          </a:xfrm>
          <a:prstGeom prst="rect">
            <a:avLst/>
          </a:prstGeom>
        </p:spPr>
      </p:pic>
      <p:pic>
        <p:nvPicPr>
          <p:cNvPr id="13" name="Picture 12">
            <a:extLst>
              <a:ext uri="{FF2B5EF4-FFF2-40B4-BE49-F238E27FC236}">
                <a16:creationId xmlns:a16="http://schemas.microsoft.com/office/drawing/2014/main" xmlns="" id="{54C368C9-906B-4F49-AB55-63DA0FFB7F81}"/>
              </a:ext>
            </a:extLst>
          </p:cNvPr>
          <p:cNvPicPr>
            <a:picLocks noChangeAspect="1"/>
          </p:cNvPicPr>
          <p:nvPr/>
        </p:nvPicPr>
        <p:blipFill>
          <a:blip r:embed="rId11"/>
          <a:stretch>
            <a:fillRect/>
          </a:stretch>
        </p:blipFill>
        <p:spPr>
          <a:xfrm>
            <a:off x="1606348" y="6023791"/>
            <a:ext cx="5399963" cy="40499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3" name="Freeform 3"/>
          <p:cNvSpPr/>
          <p:nvPr/>
        </p:nvSpPr>
        <p:spPr>
          <a:xfrm>
            <a:off x="-1699183" y="-1162878"/>
            <a:ext cx="5114585" cy="5142635"/>
          </a:xfrm>
          <a:custGeom>
            <a:avLst/>
            <a:gdLst/>
            <a:ahLst/>
            <a:cxnLst/>
            <a:rect l="l" t="t" r="r" b="b"/>
            <a:pathLst>
              <a:path w="5114585" h="5142635">
                <a:moveTo>
                  <a:pt x="0" y="0"/>
                </a:moveTo>
                <a:lnTo>
                  <a:pt x="5114584" y="0"/>
                </a:lnTo>
                <a:lnTo>
                  <a:pt x="5114584" y="5142636"/>
                </a:lnTo>
                <a:lnTo>
                  <a:pt x="0" y="51426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V="1">
            <a:off x="-367110" y="330677"/>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2406504" y="568489"/>
            <a:ext cx="2622696" cy="1433568"/>
          </a:xfrm>
          <a:custGeom>
            <a:avLst/>
            <a:gdLst/>
            <a:ahLst/>
            <a:cxnLst/>
            <a:rect l="l" t="t" r="r" b="b"/>
            <a:pathLst>
              <a:path w="2909455" h="1433568">
                <a:moveTo>
                  <a:pt x="2909455" y="0"/>
                </a:moveTo>
                <a:lnTo>
                  <a:pt x="0" y="0"/>
                </a:lnTo>
                <a:lnTo>
                  <a:pt x="0" y="1433568"/>
                </a:lnTo>
                <a:lnTo>
                  <a:pt x="2909455" y="1433568"/>
                </a:lnTo>
                <a:lnTo>
                  <a:pt x="2909455"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4671224" y="1201510"/>
            <a:ext cx="3616776" cy="7883980"/>
          </a:xfrm>
          <a:custGeom>
            <a:avLst/>
            <a:gdLst/>
            <a:ahLst/>
            <a:cxnLst/>
            <a:rect l="l" t="t" r="r" b="b"/>
            <a:pathLst>
              <a:path w="3616776" h="7883980">
                <a:moveTo>
                  <a:pt x="0" y="0"/>
                </a:moveTo>
                <a:lnTo>
                  <a:pt x="3616776" y="0"/>
                </a:lnTo>
                <a:lnTo>
                  <a:pt x="3616776" y="7883980"/>
                </a:lnTo>
                <a:lnTo>
                  <a:pt x="0" y="7883980"/>
                </a:lnTo>
                <a:lnTo>
                  <a:pt x="0" y="0"/>
                </a:lnTo>
                <a:close/>
              </a:path>
            </a:pathLst>
          </a:custGeom>
          <a:blipFill>
            <a:blip r:embed="rId8">
              <a:alphaModFix amt="75000"/>
              <a:extLst>
                <a:ext uri="{96DAC541-7B7A-43D3-8B79-37D633B846F1}">
                  <asvg:svgBlip xmlns:asvg="http://schemas.microsoft.com/office/drawing/2016/SVG/main" xmlns="" r:embed="rId9"/>
                </a:ext>
              </a:extLst>
            </a:blip>
            <a:stretch>
              <a:fillRect/>
            </a:stretch>
          </a:blipFill>
        </p:spPr>
      </p:sp>
      <p:sp>
        <p:nvSpPr>
          <p:cNvPr id="2" name="TextBox 1">
            <a:extLst>
              <a:ext uri="{FF2B5EF4-FFF2-40B4-BE49-F238E27FC236}">
                <a16:creationId xmlns:a16="http://schemas.microsoft.com/office/drawing/2014/main" xmlns="" id="{E98BBA06-9AE6-47FD-B972-9C3E67F00903}"/>
              </a:ext>
            </a:extLst>
          </p:cNvPr>
          <p:cNvSpPr txBox="1"/>
          <p:nvPr/>
        </p:nvSpPr>
        <p:spPr>
          <a:xfrm>
            <a:off x="2667000" y="800100"/>
            <a:ext cx="13335000" cy="6955750"/>
          </a:xfrm>
          <a:prstGeom prst="rect">
            <a:avLst/>
          </a:prstGeom>
          <a:noFill/>
        </p:spPr>
        <p:txBody>
          <a:bodyPr wrap="square" rtlCol="1">
            <a:spAutoFit/>
          </a:bodyPr>
          <a:lstStyle/>
          <a:p>
            <a:pPr algn="ctr"/>
            <a:r>
              <a:rPr lang="ro-RO" sz="3200" b="1" dirty="0"/>
              <a:t>Un exercițiu valoros pentru dezvoltarea gândirii critice</a:t>
            </a:r>
          </a:p>
          <a:p>
            <a:pPr algn="r"/>
            <a:r>
              <a:rPr lang="ro-RO" sz="2400" i="1" dirty="0"/>
              <a:t>Prof. Macoș Daniel</a:t>
            </a:r>
            <a:r>
              <a:rPr lang="ro-RO" sz="3200" b="1" dirty="0"/>
              <a:t>   </a:t>
            </a:r>
          </a:p>
          <a:p>
            <a:endParaRPr lang="ro-RO" dirty="0"/>
          </a:p>
          <a:p>
            <a:r>
              <a:rPr lang="ro-RO" sz="2800" dirty="0"/>
              <a:t>	Pe 12 noiembrie 2024, în cadrul orei de Educație Socială, am organizat o activitate interactivă dedicată elevilor din clasele a V-a A și a V-a B, având ca temă „Fapte și Opinii”. 	Scopul acestei sesiuni a fost să îi ajutăm pe elevi să înțeleagă diferențele esențiale dintre fapte și opinii și să învețe cum pot interpreta un eveniment din perspective diferite. Elevii au avut ocazia să analizeze un eveniment din viața cotidiană și să discute despre modul în care percepțiile personale influențează judecățile asupra realității. Activitatea a fost marcată de un dialog constructiv și de o participare activă din partea tuturor, iar ideile prezentate de fiecare clasă au îmbogățit discuțiile.</a:t>
            </a:r>
          </a:p>
          <a:p>
            <a:r>
              <a:rPr lang="ro-RO" sz="2800" dirty="0"/>
              <a:t>	Sunt mândru de entuziasmul și maturitatea de care au dat dovadă elevii, iar această activitate a contribuit la dezvoltarea gândirii critice, un pas important în formarea lor ca cetățeni responsabili.</a:t>
            </a:r>
          </a:p>
          <a:p>
            <a:endParaRPr lang="ro-RO" sz="2800" dirty="0"/>
          </a:p>
          <a:p>
            <a:endParaRPr lang="ar-EG" sz="2800" dirty="0"/>
          </a:p>
        </p:txBody>
      </p:sp>
      <p:pic>
        <p:nvPicPr>
          <p:cNvPr id="7" name="Picture 6">
            <a:extLst>
              <a:ext uri="{FF2B5EF4-FFF2-40B4-BE49-F238E27FC236}">
                <a16:creationId xmlns:a16="http://schemas.microsoft.com/office/drawing/2014/main" xmlns="" id="{5CA085CC-607D-49D1-9660-C8A4C2859691}"/>
              </a:ext>
            </a:extLst>
          </p:cNvPr>
          <p:cNvPicPr>
            <a:picLocks noChangeAspect="1"/>
          </p:cNvPicPr>
          <p:nvPr/>
        </p:nvPicPr>
        <p:blipFill>
          <a:blip r:embed="rId10"/>
          <a:stretch>
            <a:fillRect/>
          </a:stretch>
        </p:blipFill>
        <p:spPr>
          <a:xfrm>
            <a:off x="1402812" y="6866032"/>
            <a:ext cx="4921788" cy="2893079"/>
          </a:xfrm>
          <a:prstGeom prst="rect">
            <a:avLst/>
          </a:prstGeom>
        </p:spPr>
      </p:pic>
      <p:pic>
        <p:nvPicPr>
          <p:cNvPr id="9" name="Picture 8">
            <a:extLst>
              <a:ext uri="{FF2B5EF4-FFF2-40B4-BE49-F238E27FC236}">
                <a16:creationId xmlns:a16="http://schemas.microsoft.com/office/drawing/2014/main" xmlns="" id="{FA9DE366-963E-41FF-AF51-9FBD914FBB5C}"/>
              </a:ext>
            </a:extLst>
          </p:cNvPr>
          <p:cNvPicPr>
            <a:picLocks noChangeAspect="1"/>
          </p:cNvPicPr>
          <p:nvPr/>
        </p:nvPicPr>
        <p:blipFill>
          <a:blip r:embed="rId11"/>
          <a:stretch>
            <a:fillRect/>
          </a:stretch>
        </p:blipFill>
        <p:spPr>
          <a:xfrm>
            <a:off x="6687417" y="6866031"/>
            <a:ext cx="5143252" cy="2893079"/>
          </a:xfrm>
          <a:prstGeom prst="rect">
            <a:avLst/>
          </a:prstGeom>
        </p:spPr>
      </p:pic>
      <p:pic>
        <p:nvPicPr>
          <p:cNvPr id="10" name="Picture 9">
            <a:extLst>
              <a:ext uri="{FF2B5EF4-FFF2-40B4-BE49-F238E27FC236}">
                <a16:creationId xmlns:a16="http://schemas.microsoft.com/office/drawing/2014/main" xmlns="" id="{BC7073A5-D4E2-4E86-ADCB-173A7F42F43A}"/>
              </a:ext>
            </a:extLst>
          </p:cNvPr>
          <p:cNvPicPr>
            <a:picLocks noChangeAspect="1"/>
          </p:cNvPicPr>
          <p:nvPr/>
        </p:nvPicPr>
        <p:blipFill>
          <a:blip r:embed="rId12"/>
          <a:stretch>
            <a:fillRect/>
          </a:stretch>
        </p:blipFill>
        <p:spPr>
          <a:xfrm>
            <a:off x="12228695" y="6866031"/>
            <a:ext cx="5143253" cy="28930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66244" y="1646179"/>
            <a:ext cx="16356245" cy="1077218"/>
          </a:xfrm>
          <a:prstGeom prst="rect">
            <a:avLst/>
          </a:prstGeom>
        </p:spPr>
        <p:txBody>
          <a:bodyPr wrap="square" lIns="0" tIns="0" rIns="0" bIns="0" numCol="2" rtlCol="0" anchor="t">
            <a:spAutoFit/>
          </a:bodyPr>
          <a:lstStyle/>
          <a:p>
            <a:pPr algn="just">
              <a:lnSpc>
                <a:spcPts val="2800"/>
              </a:lnSpc>
            </a:pPr>
            <a:endParaRPr lang="ro-RO" sz="2000" dirty="0">
              <a:solidFill>
                <a:srgbClr val="000000"/>
              </a:solidFill>
              <a:latin typeface="Kulachat Serif"/>
              <a:ea typeface="Kulachat Serif"/>
              <a:cs typeface="Kulachat Serif"/>
              <a:sym typeface="Kulachat Serif"/>
            </a:endParaRPr>
          </a:p>
          <a:p>
            <a:pPr algn="just">
              <a:lnSpc>
                <a:spcPts val="2800"/>
              </a:lnSpc>
            </a:pPr>
            <a:endParaRPr lang="ro-RO" sz="2000" dirty="0">
              <a:solidFill>
                <a:srgbClr val="000000"/>
              </a:solidFill>
              <a:latin typeface="Kulachat Serif"/>
              <a:ea typeface="Kulachat Serif"/>
              <a:cs typeface="Kulachat Serif"/>
              <a:sym typeface="Kulachat Serif"/>
            </a:endParaRPr>
          </a:p>
          <a:p>
            <a:pPr algn="just">
              <a:lnSpc>
                <a:spcPts val="2800"/>
              </a:lnSpc>
            </a:pPr>
            <a:endParaRPr lang="en-US" sz="2000" dirty="0">
              <a:solidFill>
                <a:srgbClr val="000000"/>
              </a:solidFill>
              <a:latin typeface="Kulachat Serif"/>
              <a:ea typeface="Kulachat Serif"/>
              <a:cs typeface="Kulachat Serif"/>
              <a:sym typeface="Kulachat Serif"/>
            </a:endParaRPr>
          </a:p>
        </p:txBody>
      </p:sp>
      <p:grpSp>
        <p:nvGrpSpPr>
          <p:cNvPr id="4" name="Group 4"/>
          <p:cNvGrpSpPr/>
          <p:nvPr/>
        </p:nvGrpSpPr>
        <p:grpSpPr>
          <a:xfrm rot="-10800000">
            <a:off x="12176714" y="-1555083"/>
            <a:ext cx="5683069" cy="4185866"/>
            <a:chOff x="0" y="0"/>
            <a:chExt cx="7577425" cy="5581154"/>
          </a:xfrm>
        </p:grpSpPr>
        <p:sp>
          <p:nvSpPr>
            <p:cNvPr id="5" name="Freeform 5"/>
            <p:cNvSpPr/>
            <p:nvPr/>
          </p:nvSpPr>
          <p:spPr>
            <a:xfrm flipV="1">
              <a:off x="0" y="0"/>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3698152" y="317083"/>
              <a:ext cx="3879273" cy="1911423"/>
            </a:xfrm>
            <a:custGeom>
              <a:avLst/>
              <a:gdLst/>
              <a:ahLst/>
              <a:cxnLst/>
              <a:rect l="l" t="t" r="r" b="b"/>
              <a:pathLst>
                <a:path w="3879273" h="1911423">
                  <a:moveTo>
                    <a:pt x="0" y="0"/>
                  </a:moveTo>
                  <a:lnTo>
                    <a:pt x="3879273" y="0"/>
                  </a:lnTo>
                  <a:lnTo>
                    <a:pt x="3879273" y="1911423"/>
                  </a:lnTo>
                  <a:lnTo>
                    <a:pt x="0" y="1911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7" name="Freeform 7"/>
          <p:cNvSpPr/>
          <p:nvPr/>
        </p:nvSpPr>
        <p:spPr>
          <a:xfrm flipH="1">
            <a:off x="-1208678" y="-4245338"/>
            <a:ext cx="3616776" cy="7883980"/>
          </a:xfrm>
          <a:custGeom>
            <a:avLst/>
            <a:gdLst/>
            <a:ahLst/>
            <a:cxnLst/>
            <a:rect l="l" t="t" r="r" b="b"/>
            <a:pathLst>
              <a:path w="3616776" h="7883980">
                <a:moveTo>
                  <a:pt x="3616776" y="0"/>
                </a:moveTo>
                <a:lnTo>
                  <a:pt x="0" y="0"/>
                </a:lnTo>
                <a:lnTo>
                  <a:pt x="0" y="7883979"/>
                </a:lnTo>
                <a:lnTo>
                  <a:pt x="3616776" y="7883979"/>
                </a:lnTo>
                <a:lnTo>
                  <a:pt x="3616776" y="0"/>
                </a:lnTo>
                <a:close/>
              </a:path>
            </a:pathLst>
          </a:custGeom>
          <a:blipFill>
            <a:blip r:embed="rId6">
              <a:alphaModFix amt="75000"/>
              <a:extLst>
                <a:ext uri="{96DAC541-7B7A-43D3-8B79-37D633B846F1}">
                  <asvg:svgBlip xmlns:asvg="http://schemas.microsoft.com/office/drawing/2016/SVG/main" xmlns="" r:embed="rId7"/>
                </a:ext>
              </a:extLst>
            </a:blip>
            <a:stretch>
              <a:fillRect/>
            </a:stretch>
          </a:blipFill>
        </p:spPr>
        <p:txBody>
          <a:bodyPr/>
          <a:lstStyle/>
          <a:p>
            <a:endParaRPr lang="ro-RO" dirty="0"/>
          </a:p>
        </p:txBody>
      </p:sp>
      <p:sp>
        <p:nvSpPr>
          <p:cNvPr id="8" name="TextBox 7">
            <a:extLst>
              <a:ext uri="{FF2B5EF4-FFF2-40B4-BE49-F238E27FC236}">
                <a16:creationId xmlns:a16="http://schemas.microsoft.com/office/drawing/2014/main" xmlns="" id="{6DA9B04D-E90B-4147-A945-DA40067DEDFE}"/>
              </a:ext>
            </a:extLst>
          </p:cNvPr>
          <p:cNvSpPr txBox="1"/>
          <p:nvPr/>
        </p:nvSpPr>
        <p:spPr>
          <a:xfrm>
            <a:off x="1295400" y="959402"/>
            <a:ext cx="16150265" cy="9045553"/>
          </a:xfrm>
          <a:prstGeom prst="rect">
            <a:avLst/>
          </a:prstGeom>
          <a:noFill/>
        </p:spPr>
        <p:txBody>
          <a:bodyPr wrap="square" rtlCol="1">
            <a:spAutoFit/>
          </a:bodyPr>
          <a:lstStyle/>
          <a:p>
            <a:pPr algn="ctr"/>
            <a:r>
              <a:rPr lang="ro-RO" sz="3600" b="1" i="1" dirty="0"/>
              <a:t>EMOȚIE DE IARNĂ</a:t>
            </a:r>
          </a:p>
          <a:p>
            <a:pPr algn="r"/>
            <a:r>
              <a:rPr lang="ro-RO" sz="2400" i="1" dirty="0"/>
              <a:t>Articol realizat de colectivul clasei a VIII-a </a:t>
            </a:r>
          </a:p>
          <a:p>
            <a:pPr algn="r"/>
            <a:r>
              <a:rPr lang="ro-RO" sz="2400" i="1" dirty="0"/>
              <a:t>Profesor coordonator: Băjenaru Mihai</a:t>
            </a:r>
          </a:p>
          <a:p>
            <a:pPr algn="r"/>
            <a:endParaRPr lang="ro-RO" sz="2400" i="1" dirty="0"/>
          </a:p>
          <a:p>
            <a:pPr algn="ctr"/>
            <a:r>
              <a:rPr lang="ro-RO" sz="2400" dirty="0"/>
              <a:t>Pentru că iarna bate la ușă, elevii clasei a VIII-a au dorit să o întâmpine așa cum se cuvine...astfel au dat glas sau mai bine spus, au așternut câteva rânduri despre ceea ce înseamnă acest anotimp feeric pentru fiecare dintre ei...</a:t>
            </a:r>
          </a:p>
          <a:p>
            <a:pPr algn="ctr"/>
            <a:endParaRPr lang="ro-RO" sz="2400" i="1" dirty="0"/>
          </a:p>
          <a:p>
            <a:pPr algn="ctr">
              <a:lnSpc>
                <a:spcPct val="115000"/>
              </a:lnSpc>
              <a:spcAft>
                <a:spcPts val="1000"/>
              </a:spcAft>
            </a:pPr>
            <a:r>
              <a:rPr lang="ro-RO" sz="2400" i="1" dirty="0">
                <a:effectLst/>
                <a:latin typeface="Times New Roman" panose="02020603050405020304" pitchFamily="18" charset="0"/>
                <a:ea typeface="Calibri" panose="020F0502020204030204" pitchFamily="34" charset="0"/>
                <a:cs typeface="Arial" panose="020B0604020202020204" pitchFamily="34" charset="0"/>
              </a:rPr>
              <a:t>Iarna este anotimpul meu favorit...nu știu dacă e valabil în cazul tuturor, dar pentru mine acest anotimp are o semnificație aparte. </a:t>
            </a:r>
            <a:endParaRPr lang="en-US" sz="2400" i="1"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15000"/>
              </a:lnSpc>
              <a:spcAft>
                <a:spcPts val="1000"/>
              </a:spcAft>
            </a:pPr>
            <a:r>
              <a:rPr lang="ro-RO" sz="2400" i="1" dirty="0">
                <a:effectLst/>
                <a:latin typeface="Times New Roman" panose="02020603050405020304" pitchFamily="18" charset="0"/>
                <a:ea typeface="Calibri" panose="020F0502020204030204" pitchFamily="34" charset="0"/>
                <a:cs typeface="Arial" panose="020B0604020202020204" pitchFamily="34" charset="0"/>
              </a:rPr>
              <a:t>	Cred că zăpada contribuie mult la poziționarea acestui anotimp în topul preferințelor mele. Pătura de un alb sclipitor acoperă câmpiile și casele și le transformă pe acestea din urmă asemenea căsuțelor făcute din turtă dulce și dulciuri care se regăsesc în basmele cu final fericit. Lacul înghețat de la marginea satului, înconjurat de stuf și brazi înalți, conturează un peisaj feeric de iarnă și un cadru care abia așteaptă să fie explorat. </a:t>
            </a:r>
            <a:endParaRPr lang="ro-RO" sz="2400" i="1" dirty="0">
              <a:latin typeface="Calibri" panose="020F0502020204030204" pitchFamily="34" charset="0"/>
              <a:ea typeface="Calibri" panose="020F0502020204030204" pitchFamily="34" charset="0"/>
              <a:cs typeface="Arial" panose="020B0604020202020204" pitchFamily="34" charset="0"/>
            </a:endParaRPr>
          </a:p>
          <a:p>
            <a:pPr algn="ctr">
              <a:lnSpc>
                <a:spcPct val="115000"/>
              </a:lnSpc>
              <a:spcAft>
                <a:spcPts val="1000"/>
              </a:spcAft>
            </a:pPr>
            <a:r>
              <a:rPr lang="ro-RO" sz="2400" i="1" dirty="0">
                <a:effectLst/>
                <a:latin typeface="Times New Roman" panose="02020603050405020304" pitchFamily="18" charset="0"/>
                <a:ea typeface="Calibri" panose="020F0502020204030204" pitchFamily="34" charset="0"/>
              </a:rPr>
              <a:t>Iarna are mirosul ei specific care împodobește casele: mirosul diferitelor mâncăruri festive se împletește cu mirosul cozonacilor pufoși cu nucă, cu vanilie, scorțișoară și portocale. Multitudinea de gusturi și arome mă poartă nostalgic prin cel mai frumos și așteptat festival, acela al inocenței și al bunătății.</a:t>
            </a:r>
          </a:p>
          <a:p>
            <a:pPr algn="ctr"/>
            <a:r>
              <a:rPr lang="ro-RO" sz="2400" i="1" dirty="0">
                <a:effectLst/>
                <a:latin typeface="Times New Roman" panose="02020603050405020304" pitchFamily="18" charset="0"/>
                <a:ea typeface="Calibri" panose="020F0502020204030204" pitchFamily="34" charset="0"/>
              </a:rPr>
              <a:t>Un alt motiv, poate cel mai important, pentru care îmi place iarna este acela că iarna este anotimpul familiei. Nimic nu-mi aduce bucurie mai mare decât să împodobesc bradul alături de familia mea și să ne bucurăm mereu de „opera de artă” pe care reușim să o conturăm. Desigur, cadourile sunt și ele importante, dar cele mai frumoase cadouri sunt cele pe care le port în suflet: familia, prietenii și emoțiile deosebite pe care acest anotimp minunat mi le produce.</a:t>
            </a:r>
            <a:endParaRPr lang="ro-RO" sz="2400" i="1" dirty="0"/>
          </a:p>
          <a:p>
            <a:pPr algn="ctr"/>
            <a:r>
              <a:rPr lang="ro-RO" sz="2400" i="1" dirty="0"/>
              <a:t>  </a:t>
            </a:r>
          </a:p>
          <a:p>
            <a:pPr algn="r"/>
            <a:endParaRPr lang="ar-EG" sz="3600" dirty="0"/>
          </a:p>
        </p:txBody>
      </p:sp>
    </p:spTree>
    <p:extLst>
      <p:ext uri="{BB962C8B-B14F-4D97-AF65-F5344CB8AC3E}">
        <p14:creationId xmlns:p14="http://schemas.microsoft.com/office/powerpoint/2010/main" val="1794534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66244" y="1646179"/>
            <a:ext cx="16356245" cy="1077218"/>
          </a:xfrm>
          <a:prstGeom prst="rect">
            <a:avLst/>
          </a:prstGeom>
        </p:spPr>
        <p:txBody>
          <a:bodyPr wrap="square" lIns="0" tIns="0" rIns="0" bIns="0" numCol="2" rtlCol="0" anchor="t">
            <a:spAutoFit/>
          </a:bodyPr>
          <a:lstStyle/>
          <a:p>
            <a:pPr algn="just">
              <a:lnSpc>
                <a:spcPts val="2800"/>
              </a:lnSpc>
            </a:pPr>
            <a:endParaRPr lang="ro-RO" sz="2000" dirty="0">
              <a:solidFill>
                <a:srgbClr val="000000"/>
              </a:solidFill>
              <a:latin typeface="Kulachat Serif"/>
              <a:ea typeface="Kulachat Serif"/>
              <a:cs typeface="Kulachat Serif"/>
              <a:sym typeface="Kulachat Serif"/>
            </a:endParaRPr>
          </a:p>
          <a:p>
            <a:pPr algn="just">
              <a:lnSpc>
                <a:spcPts val="2800"/>
              </a:lnSpc>
            </a:pPr>
            <a:endParaRPr lang="ro-RO" sz="2000" dirty="0">
              <a:solidFill>
                <a:srgbClr val="000000"/>
              </a:solidFill>
              <a:latin typeface="Kulachat Serif"/>
              <a:ea typeface="Kulachat Serif"/>
              <a:cs typeface="Kulachat Serif"/>
              <a:sym typeface="Kulachat Serif"/>
            </a:endParaRPr>
          </a:p>
          <a:p>
            <a:pPr algn="just">
              <a:lnSpc>
                <a:spcPts val="2800"/>
              </a:lnSpc>
            </a:pPr>
            <a:endParaRPr lang="en-US" sz="2000" dirty="0">
              <a:solidFill>
                <a:srgbClr val="000000"/>
              </a:solidFill>
              <a:latin typeface="Kulachat Serif"/>
              <a:ea typeface="Kulachat Serif"/>
              <a:cs typeface="Kulachat Serif"/>
              <a:sym typeface="Kulachat Serif"/>
            </a:endParaRPr>
          </a:p>
        </p:txBody>
      </p:sp>
      <p:grpSp>
        <p:nvGrpSpPr>
          <p:cNvPr id="4" name="Group 4"/>
          <p:cNvGrpSpPr/>
          <p:nvPr/>
        </p:nvGrpSpPr>
        <p:grpSpPr>
          <a:xfrm rot="-10800000">
            <a:off x="12176714" y="-1555083"/>
            <a:ext cx="5683069" cy="4185866"/>
            <a:chOff x="0" y="0"/>
            <a:chExt cx="7577425" cy="5581154"/>
          </a:xfrm>
        </p:grpSpPr>
        <p:sp>
          <p:nvSpPr>
            <p:cNvPr id="5" name="Freeform 5"/>
            <p:cNvSpPr/>
            <p:nvPr/>
          </p:nvSpPr>
          <p:spPr>
            <a:xfrm flipV="1">
              <a:off x="0" y="0"/>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3698152" y="317083"/>
              <a:ext cx="3879273" cy="1911423"/>
            </a:xfrm>
            <a:custGeom>
              <a:avLst/>
              <a:gdLst/>
              <a:ahLst/>
              <a:cxnLst/>
              <a:rect l="l" t="t" r="r" b="b"/>
              <a:pathLst>
                <a:path w="3879273" h="1911423">
                  <a:moveTo>
                    <a:pt x="0" y="0"/>
                  </a:moveTo>
                  <a:lnTo>
                    <a:pt x="3879273" y="0"/>
                  </a:lnTo>
                  <a:lnTo>
                    <a:pt x="3879273" y="1911423"/>
                  </a:lnTo>
                  <a:lnTo>
                    <a:pt x="0" y="1911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7" name="Freeform 7"/>
          <p:cNvSpPr/>
          <p:nvPr/>
        </p:nvSpPr>
        <p:spPr>
          <a:xfrm flipH="1">
            <a:off x="-1208678" y="-4245338"/>
            <a:ext cx="3616776" cy="7883980"/>
          </a:xfrm>
          <a:custGeom>
            <a:avLst/>
            <a:gdLst/>
            <a:ahLst/>
            <a:cxnLst/>
            <a:rect l="l" t="t" r="r" b="b"/>
            <a:pathLst>
              <a:path w="3616776" h="7883980">
                <a:moveTo>
                  <a:pt x="3616776" y="0"/>
                </a:moveTo>
                <a:lnTo>
                  <a:pt x="0" y="0"/>
                </a:lnTo>
                <a:lnTo>
                  <a:pt x="0" y="7883979"/>
                </a:lnTo>
                <a:lnTo>
                  <a:pt x="3616776" y="7883979"/>
                </a:lnTo>
                <a:lnTo>
                  <a:pt x="3616776" y="0"/>
                </a:lnTo>
                <a:close/>
              </a:path>
            </a:pathLst>
          </a:custGeom>
          <a:blipFill>
            <a:blip r:embed="rId6">
              <a:alphaModFix amt="75000"/>
              <a:extLst>
                <a:ext uri="{96DAC541-7B7A-43D3-8B79-37D633B846F1}">
                  <asvg:svgBlip xmlns:asvg="http://schemas.microsoft.com/office/drawing/2016/SVG/main" xmlns="" r:embed="rId7"/>
                </a:ext>
              </a:extLst>
            </a:blip>
            <a:stretch>
              <a:fillRect/>
            </a:stretch>
          </a:blipFill>
        </p:spPr>
        <p:txBody>
          <a:bodyPr/>
          <a:lstStyle/>
          <a:p>
            <a:endParaRPr lang="ro-RO" dirty="0"/>
          </a:p>
        </p:txBody>
      </p:sp>
      <p:pic>
        <p:nvPicPr>
          <p:cNvPr id="8" name="Picture 7">
            <a:extLst>
              <a:ext uri="{FF2B5EF4-FFF2-40B4-BE49-F238E27FC236}">
                <a16:creationId xmlns:a16="http://schemas.microsoft.com/office/drawing/2014/main" xmlns="" id="{C420AAD6-CEAA-423D-8EB0-43836EDC4853}"/>
              </a:ext>
            </a:extLst>
          </p:cNvPr>
          <p:cNvPicPr>
            <a:picLocks noChangeAspect="1"/>
          </p:cNvPicPr>
          <p:nvPr/>
        </p:nvPicPr>
        <p:blipFill>
          <a:blip r:embed="rId8"/>
          <a:stretch>
            <a:fillRect/>
          </a:stretch>
        </p:blipFill>
        <p:spPr>
          <a:xfrm>
            <a:off x="3794862" y="959402"/>
            <a:ext cx="11277019" cy="7975714"/>
          </a:xfrm>
          <a:prstGeom prst="rect">
            <a:avLst/>
          </a:prstGeom>
        </p:spPr>
      </p:pic>
      <p:sp>
        <p:nvSpPr>
          <p:cNvPr id="10" name="TextBox 9">
            <a:extLst>
              <a:ext uri="{FF2B5EF4-FFF2-40B4-BE49-F238E27FC236}">
                <a16:creationId xmlns:a16="http://schemas.microsoft.com/office/drawing/2014/main" xmlns="" id="{7C9C9C62-74DF-4213-8BE8-C44F06ECBA09}"/>
              </a:ext>
            </a:extLst>
          </p:cNvPr>
          <p:cNvSpPr txBox="1"/>
          <p:nvPr/>
        </p:nvSpPr>
        <p:spPr>
          <a:xfrm>
            <a:off x="8153400" y="9029700"/>
            <a:ext cx="8305800" cy="400110"/>
          </a:xfrm>
          <a:prstGeom prst="rect">
            <a:avLst/>
          </a:prstGeom>
          <a:noFill/>
        </p:spPr>
        <p:txBody>
          <a:bodyPr wrap="square" rtlCol="1">
            <a:spAutoFit/>
          </a:bodyPr>
          <a:lstStyle/>
          <a:p>
            <a:pPr algn="ctr"/>
            <a:r>
              <a:rPr lang="ro-RO" sz="2000" b="1" i="1" dirty="0"/>
              <a:t>Emoție de iarnă, </a:t>
            </a:r>
            <a:r>
              <a:rPr lang="ro-RO" sz="2000" b="1" dirty="0"/>
              <a:t>desen realizat de elevul Stnaciu Fabian – clasa a VIII-a</a:t>
            </a:r>
            <a:endParaRPr lang="ar-EG" sz="2000" b="1" i="1" dirty="0"/>
          </a:p>
        </p:txBody>
      </p:sp>
    </p:spTree>
    <p:extLst>
      <p:ext uri="{BB962C8B-B14F-4D97-AF65-F5344CB8AC3E}">
        <p14:creationId xmlns:p14="http://schemas.microsoft.com/office/powerpoint/2010/main" val="1773637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355188">
            <a:off x="2908299" y="1596349"/>
            <a:ext cx="7015142" cy="5679421"/>
            <a:chOff x="0" y="0"/>
            <a:chExt cx="9353523" cy="7572561"/>
          </a:xfrm>
        </p:grpSpPr>
        <p:sp>
          <p:nvSpPr>
            <p:cNvPr id="3" name="Freeform 3"/>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6" name="Freeform 6"/>
          <p:cNvSpPr/>
          <p:nvPr/>
        </p:nvSpPr>
        <p:spPr>
          <a:xfrm rot="19637616" flipH="1">
            <a:off x="14160023" y="2655922"/>
            <a:ext cx="3616776" cy="7883980"/>
          </a:xfrm>
          <a:custGeom>
            <a:avLst/>
            <a:gdLst/>
            <a:ahLst/>
            <a:cxnLst/>
            <a:rect l="l" t="t" r="r" b="b"/>
            <a:pathLst>
              <a:path w="3616776" h="7883980">
                <a:moveTo>
                  <a:pt x="3616776" y="0"/>
                </a:moveTo>
                <a:lnTo>
                  <a:pt x="0" y="0"/>
                </a:lnTo>
                <a:lnTo>
                  <a:pt x="0" y="7883980"/>
                </a:lnTo>
                <a:lnTo>
                  <a:pt x="3616776" y="7883980"/>
                </a:lnTo>
                <a:lnTo>
                  <a:pt x="3616776" y="0"/>
                </a:lnTo>
                <a:close/>
              </a:path>
            </a:pathLst>
          </a:custGeom>
          <a:blipFill>
            <a:blip r:embed="rId9">
              <a:alphaModFix amt="75000"/>
              <a:extLst>
                <a:ext uri="{96DAC541-7B7A-43D3-8B79-37D633B846F1}">
                  <asvg:svgBlip xmlns:asvg="http://schemas.microsoft.com/office/drawing/2016/SVG/main" xmlns="" r:embed="rId10"/>
                </a:ext>
              </a:extLst>
            </a:blip>
            <a:stretch>
              <a:fillRect/>
            </a:stretch>
          </a:blipFill>
        </p:spPr>
      </p:sp>
      <p:sp>
        <p:nvSpPr>
          <p:cNvPr id="7" name="TextBox 7"/>
          <p:cNvSpPr txBox="1"/>
          <p:nvPr/>
        </p:nvSpPr>
        <p:spPr>
          <a:xfrm>
            <a:off x="0" y="2026072"/>
            <a:ext cx="18288000" cy="1057212"/>
          </a:xfrm>
          <a:prstGeom prst="rect">
            <a:avLst/>
          </a:prstGeom>
        </p:spPr>
        <p:txBody>
          <a:bodyPr lIns="0" tIns="0" rIns="0" bIns="0" rtlCol="0" anchor="t">
            <a:spAutoFit/>
          </a:bodyPr>
          <a:lstStyle/>
          <a:p>
            <a:pPr algn="ctr">
              <a:lnSpc>
                <a:spcPct val="107000"/>
              </a:lnSpc>
              <a:spcAft>
                <a:spcPts val="800"/>
              </a:spcAft>
            </a:pPr>
            <a:endParaRPr lang="ro-RO" sz="3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o-RO" sz="30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xmlns="" id="{84351100-D05B-4F39-AEB2-E9B725522C6B}"/>
              </a:ext>
            </a:extLst>
          </p:cNvPr>
          <p:cNvSpPr txBox="1"/>
          <p:nvPr/>
        </p:nvSpPr>
        <p:spPr>
          <a:xfrm>
            <a:off x="-560688" y="3553192"/>
            <a:ext cx="11353800" cy="1846659"/>
          </a:xfrm>
          <a:prstGeom prst="rect">
            <a:avLst/>
          </a:prstGeom>
          <a:noFill/>
        </p:spPr>
        <p:txBody>
          <a:bodyPr wrap="square" rtlCol="1">
            <a:spAutoFit/>
          </a:bodyPr>
          <a:lstStyle/>
          <a:p>
            <a:pPr algn="ctr"/>
            <a:r>
              <a:rPr lang="en-US" sz="9600" b="1" i="1" dirty="0">
                <a:solidFill>
                  <a:schemeClr val="accent6">
                    <a:lumMod val="50000"/>
                  </a:schemeClr>
                </a:solidFill>
              </a:rPr>
              <a:t>Sec</a:t>
            </a:r>
            <a:r>
              <a:rPr lang="ro-RO" sz="9600" b="1" i="1" dirty="0">
                <a:solidFill>
                  <a:schemeClr val="accent6">
                    <a:lumMod val="50000"/>
                  </a:schemeClr>
                </a:solidFill>
              </a:rPr>
              <a:t>țiunea 2</a:t>
            </a:r>
            <a:endParaRPr lang="ar-EG" sz="9600" b="1" i="1" dirty="0">
              <a:solidFill>
                <a:schemeClr val="accent6">
                  <a:lumMod val="50000"/>
                </a:schemeClr>
              </a:solidFill>
            </a:endParaRPr>
          </a:p>
          <a:p>
            <a:endParaRPr lang="ar-EG" dirty="0"/>
          </a:p>
        </p:txBody>
      </p:sp>
    </p:spTree>
    <p:extLst>
      <p:ext uri="{BB962C8B-B14F-4D97-AF65-F5344CB8AC3E}">
        <p14:creationId xmlns:p14="http://schemas.microsoft.com/office/powerpoint/2010/main" val="3061030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2176714" y="-1555083"/>
            <a:ext cx="7015142" cy="5679421"/>
            <a:chOff x="0" y="0"/>
            <a:chExt cx="9353523" cy="7572561"/>
          </a:xfrm>
        </p:grpSpPr>
        <p:sp>
          <p:nvSpPr>
            <p:cNvPr id="3" name="Freeform 3"/>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6" name="Freeform 6"/>
          <p:cNvSpPr/>
          <p:nvPr/>
        </p:nvSpPr>
        <p:spPr>
          <a:xfrm flipH="1">
            <a:off x="0" y="5143500"/>
            <a:ext cx="3616776" cy="7883980"/>
          </a:xfrm>
          <a:custGeom>
            <a:avLst/>
            <a:gdLst/>
            <a:ahLst/>
            <a:cxnLst/>
            <a:rect l="l" t="t" r="r" b="b"/>
            <a:pathLst>
              <a:path w="3616776" h="7883980">
                <a:moveTo>
                  <a:pt x="3616776" y="0"/>
                </a:moveTo>
                <a:lnTo>
                  <a:pt x="0" y="0"/>
                </a:lnTo>
                <a:lnTo>
                  <a:pt x="0" y="7883980"/>
                </a:lnTo>
                <a:lnTo>
                  <a:pt x="3616776" y="7883980"/>
                </a:lnTo>
                <a:lnTo>
                  <a:pt x="3616776" y="0"/>
                </a:lnTo>
                <a:close/>
              </a:path>
            </a:pathLst>
          </a:custGeom>
          <a:blipFill>
            <a:blip r:embed="rId9">
              <a:alphaModFix amt="75000"/>
              <a:extLst>
                <a:ext uri="{96DAC541-7B7A-43D3-8B79-37D633B846F1}">
                  <asvg:svgBlip xmlns:asvg="http://schemas.microsoft.com/office/drawing/2016/SVG/main" xmlns="" r:embed="rId10"/>
                </a:ext>
              </a:extLst>
            </a:blip>
            <a:stretch>
              <a:fillRect/>
            </a:stretch>
          </a:blipFill>
        </p:spPr>
      </p:sp>
      <p:sp>
        <p:nvSpPr>
          <p:cNvPr id="7" name="TextBox 7"/>
          <p:cNvSpPr txBox="1"/>
          <p:nvPr/>
        </p:nvSpPr>
        <p:spPr>
          <a:xfrm>
            <a:off x="0" y="2026072"/>
            <a:ext cx="18288000" cy="1057212"/>
          </a:xfrm>
          <a:prstGeom prst="rect">
            <a:avLst/>
          </a:prstGeom>
        </p:spPr>
        <p:txBody>
          <a:bodyPr lIns="0" tIns="0" rIns="0" bIns="0" rtlCol="0" anchor="t">
            <a:spAutoFit/>
          </a:bodyPr>
          <a:lstStyle/>
          <a:p>
            <a:pPr algn="ctr">
              <a:lnSpc>
                <a:spcPct val="107000"/>
              </a:lnSpc>
              <a:spcAft>
                <a:spcPts val="800"/>
              </a:spcAft>
            </a:pPr>
            <a:endParaRPr lang="ro-RO" sz="3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o-RO" sz="30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xmlns="" id="{10047D46-7AB3-4BCA-A962-29BAA1997B5C}"/>
              </a:ext>
            </a:extLst>
          </p:cNvPr>
          <p:cNvSpPr txBox="1"/>
          <p:nvPr/>
        </p:nvSpPr>
        <p:spPr>
          <a:xfrm>
            <a:off x="2133600" y="723900"/>
            <a:ext cx="12252613" cy="773032"/>
          </a:xfrm>
          <a:prstGeom prst="rect">
            <a:avLst/>
          </a:prstGeom>
          <a:noFill/>
        </p:spPr>
        <p:txBody>
          <a:bodyPr wrap="square">
            <a:spAutoFit/>
          </a:bodyPr>
          <a:lstStyle/>
          <a:p>
            <a:pPr algn="just">
              <a:lnSpc>
                <a:spcPct val="107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899E11FD-CCF9-48AF-B24E-151E3BAC46A2}"/>
              </a:ext>
            </a:extLst>
          </p:cNvPr>
          <p:cNvSpPr txBox="1"/>
          <p:nvPr/>
        </p:nvSpPr>
        <p:spPr>
          <a:xfrm>
            <a:off x="1905000" y="723900"/>
            <a:ext cx="14401800" cy="9562618"/>
          </a:xfrm>
          <a:prstGeom prst="rect">
            <a:avLst/>
          </a:prstGeom>
          <a:noFill/>
        </p:spPr>
        <p:txBody>
          <a:bodyPr wrap="square" rtlCol="1">
            <a:spAutoFit/>
          </a:bodyPr>
          <a:lstStyle/>
          <a:p>
            <a:pPr algn="ctr">
              <a:lnSpc>
                <a:spcPct val="115000"/>
              </a:lnSpc>
              <a:spcAft>
                <a:spcPts val="1000"/>
              </a:spcAft>
            </a:pPr>
            <a:r>
              <a:rPr lang="ro-RO" sz="2800" b="1" dirty="0">
                <a:effectLst/>
                <a:latin typeface="Arial" panose="020B0604020202020204" pitchFamily="34" charset="0"/>
                <a:ea typeface="Calibri" panose="020F0502020204030204" pitchFamily="34" charset="0"/>
                <a:cs typeface="Arial" panose="020B0604020202020204" pitchFamily="34" charset="0"/>
              </a:rPr>
              <a:t>Învățăm să dăruim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15000"/>
              </a:lnSpc>
              <a:spcAft>
                <a:spcPts val="1000"/>
              </a:spcAft>
            </a:pPr>
            <a:r>
              <a:rPr lang="ro-RO" sz="2800" b="1" dirty="0">
                <a:effectLst/>
                <a:latin typeface="Arial" panose="020B0604020202020204" pitchFamily="34" charset="0"/>
                <a:ea typeface="Calibri" panose="020F0502020204030204" pitchFamily="34" charset="0"/>
                <a:cs typeface="Arial" panose="020B0604020202020204" pitchFamily="34" charset="0"/>
              </a:rPr>
              <a:t>Copiii altruiști sunt copii mai fericiți !</a:t>
            </a:r>
          </a:p>
          <a:p>
            <a:pPr algn="r">
              <a:lnSpc>
                <a:spcPct val="115000"/>
              </a:lnSpc>
              <a:spcAft>
                <a:spcPts val="1000"/>
              </a:spcAft>
            </a:pPr>
            <a:r>
              <a:rPr lang="ro-RO" sz="2800" i="1" dirty="0">
                <a:latin typeface="Arial" panose="020B0604020202020204" pitchFamily="34" charset="0"/>
                <a:ea typeface="Calibri" panose="020F0502020204030204" pitchFamily="34" charset="0"/>
                <a:cs typeface="Arial" panose="020B0604020202020204" pitchFamily="34" charset="0"/>
              </a:rPr>
              <a:t>Articol realizat de prof. Munteanu Simona</a:t>
            </a:r>
            <a:endParaRPr lang="en-US" sz="2800" i="1"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ro-RO" sz="2800" dirty="0">
                <a:effectLst/>
                <a:latin typeface="Calibri" panose="020F0502020204030204" pitchFamily="34" charset="0"/>
                <a:ea typeface="Calibri" panose="020F0502020204030204" pitchFamily="34" charset="0"/>
                <a:cs typeface="Calibri" panose="020F0502020204030204" pitchFamily="34" charset="0"/>
              </a:rPr>
              <a:t>      </a:t>
            </a:r>
            <a:r>
              <a:rPr lang="ro-RO" sz="2800" dirty="0">
                <a:effectLst/>
                <a:latin typeface="Arial" panose="020B0604020202020204" pitchFamily="34" charset="0"/>
                <a:ea typeface="Calibri" panose="020F0502020204030204" pitchFamily="34" charset="0"/>
                <a:cs typeface="Arial" panose="020B0604020202020204" pitchFamily="34" charset="0"/>
              </a:rPr>
              <a:t> În lumea din ce în ce mai competitivă și mai individualistă în care trăim, altruismul pare a fi un comportament tot mai rar întâlnit în rândul copiilor. Aceștia nu mai știu să dăruiască, să împartă bucurii cu cei din jur, să se ajute reciproc, să fie buni colegi.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ro-RO" sz="2800" dirty="0">
                <a:effectLst/>
                <a:latin typeface="Arial" panose="020B0604020202020204" pitchFamily="34" charset="0"/>
                <a:ea typeface="Calibri" panose="020F0502020204030204" pitchFamily="34" charset="0"/>
                <a:cs typeface="Arial" panose="020B0604020202020204" pitchFamily="34" charset="0"/>
              </a:rPr>
              <a:t>         De aceea, în acestă perioadă dinaintea Sintelor Sărbători de iarnă, când întreaga omenire a primit darul cel mai Sfânt, pe pruncul Iisus, când fiecare suflet de pe Pământ găsește în inima lui un strop de bunătate ca să dăruiască din prea mult sau prea puțin și celui de lângă el, vorbim despre această trăsătură morală,care este </a:t>
            </a:r>
            <a:r>
              <a:rPr lang="ro-RO" sz="2800" b="1" i="1" dirty="0">
                <a:effectLst/>
                <a:latin typeface="Arial" panose="020B0604020202020204" pitchFamily="34" charset="0"/>
                <a:ea typeface="Calibri" panose="020F0502020204030204" pitchFamily="34" charset="0"/>
                <a:cs typeface="Arial" panose="020B0604020202020204" pitchFamily="34" charset="0"/>
              </a:rPr>
              <a:t>altruismul </a:t>
            </a:r>
            <a:r>
              <a:rPr lang="ro-RO" sz="2800" dirty="0">
                <a:effectLst/>
                <a:latin typeface="Arial" panose="020B0604020202020204" pitchFamily="34" charset="0"/>
                <a:ea typeface="Calibri" panose="020F0502020204030204" pitchFamily="34" charset="0"/>
                <a:cs typeface="Arial" panose="020B0604020202020204" pitchFamily="34" charset="0"/>
              </a:rPr>
              <a:t>în rândul copiilor.</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ro-RO" sz="2800" dirty="0">
                <a:effectLst/>
                <a:latin typeface="Arial" panose="020B0604020202020204" pitchFamily="34" charset="0"/>
                <a:ea typeface="Calibri" panose="020F0502020204030204" pitchFamily="34" charset="0"/>
                <a:cs typeface="Arial" panose="020B0604020202020204" pitchFamily="34" charset="0"/>
              </a:rPr>
              <a:t>      Reușind să ajute alți oameni,copiii vor trăi un sentiment de bucurie și împlinire, care le va crește nivelul de fericire personală. Pe de altă parte, orientarea către  problemele altora, le poate diminua propriile emoții negative. Actele de caritate și de ajutorare a altora cresc stima de sine, ceea ce înseamnă un nivel mai ridicat de încredere în propria persoană. Toate comportamentele pe care copiii le deprind de la vârste fragede și le repetă constant , vor ajunge să facă parte din identitatea lor personală.</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endParaRPr lang="ar-EG" dirty="0"/>
          </a:p>
        </p:txBody>
      </p:sp>
    </p:spTree>
    <p:extLst>
      <p:ext uri="{BB962C8B-B14F-4D97-AF65-F5344CB8AC3E}">
        <p14:creationId xmlns:p14="http://schemas.microsoft.com/office/powerpoint/2010/main" val="1542381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10422</TotalTime>
  <Words>558</Words>
  <Application>Microsoft Office PowerPoint</Application>
  <PresentationFormat>Custom</PresentationFormat>
  <Paragraphs>96</Paragraphs>
  <Slides>13</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Angella White</vt:lpstr>
      <vt:lpstr>Calibri</vt:lpstr>
      <vt:lpstr>Humnst777 Cn BT</vt:lpstr>
      <vt:lpstr>Berlin Sans FB Demi</vt:lpstr>
      <vt:lpstr>HP Simplified</vt:lpstr>
      <vt:lpstr>Kulachat Serif</vt:lpstr>
      <vt:lpstr>Times New Roman</vt:lpstr>
      <vt:lpstr>Kulachat Serif Semi-Bold</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Aesthetic Neutral Thesis Defense Presentation</dc:title>
  <dc:creator>ISJ_10</dc:creator>
  <cp:lastModifiedBy>ISJ_10</cp:lastModifiedBy>
  <cp:revision>35</cp:revision>
  <dcterms:created xsi:type="dcterms:W3CDTF">2006-08-16T00:00:00Z</dcterms:created>
  <dcterms:modified xsi:type="dcterms:W3CDTF">2025-03-18T12:15:50Z</dcterms:modified>
  <dc:identifier>DAGJyl72T9I</dc:identifier>
</cp:coreProperties>
</file>